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61" r:id="rId3"/>
    <p:sldId id="262" r:id="rId4"/>
    <p:sldId id="263" r:id="rId5"/>
    <p:sldId id="264" r:id="rId6"/>
    <p:sldId id="265" r:id="rId7"/>
    <p:sldId id="266" r:id="rId8"/>
    <p:sldId id="267" r:id="rId9"/>
    <p:sldId id="268" r:id="rId10"/>
    <p:sldId id="270" r:id="rId11"/>
    <p:sldId id="271" r:id="rId12"/>
    <p:sldId id="291" r:id="rId13"/>
    <p:sldId id="272" r:id="rId14"/>
    <p:sldId id="273" r:id="rId15"/>
    <p:sldId id="293" r:id="rId16"/>
    <p:sldId id="292" r:id="rId17"/>
    <p:sldId id="294" r:id="rId18"/>
    <p:sldId id="274" r:id="rId19"/>
    <p:sldId id="275" r:id="rId20"/>
    <p:sldId id="295" r:id="rId21"/>
    <p:sldId id="276" r:id="rId22"/>
    <p:sldId id="277" r:id="rId23"/>
    <p:sldId id="278" r:id="rId24"/>
    <p:sldId id="279" r:id="rId25"/>
    <p:sldId id="280" r:id="rId26"/>
    <p:sldId id="281" r:id="rId27"/>
    <p:sldId id="282" r:id="rId28"/>
    <p:sldId id="283" r:id="rId29"/>
    <p:sldId id="296" r:id="rId30"/>
    <p:sldId id="297" r:id="rId31"/>
    <p:sldId id="300" r:id="rId32"/>
    <p:sldId id="298" r:id="rId33"/>
    <p:sldId id="299" r:id="rId34"/>
    <p:sldId id="284" r:id="rId35"/>
    <p:sldId id="285" r:id="rId36"/>
    <p:sldId id="286" r:id="rId37"/>
    <p:sldId id="287" r:id="rId38"/>
    <p:sldId id="289" r:id="rId39"/>
    <p:sldId id="290" r:id="rId4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66FF"/>
    <a:srgbClr val="99FF66"/>
    <a:srgbClr val="FFFFFF"/>
    <a:srgbClr val="FFFFEB"/>
    <a:srgbClr val="FFF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5868" autoAdjust="0"/>
    <p:restoredTop sz="94660"/>
  </p:normalViewPr>
  <p:slideViewPr>
    <p:cSldViewPr snapToGrid="0">
      <p:cViewPr varScale="1">
        <p:scale>
          <a:sx n="123" d="100"/>
          <a:sy n="123" d="100"/>
        </p:scale>
        <p:origin x="1253"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TW" altLang="en-US"/>
              <a:t>按一下以編輯母片標題樣式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ko-KR"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2857829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ko-KR"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2407738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ko-KR"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3698022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ko-KR"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56995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TW" altLang="en-US"/>
              <a:t>按一下以編輯母片標題樣式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ko-KR"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647741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ko-KR"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0752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629842" y="2505075"/>
            <a:ext cx="3868340"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4629150" y="2505075"/>
            <a:ext cx="3887391"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ko-KR"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2207275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ko-KR"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2729087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ko-KR"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2072555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a:t>按一下以編輯母片標題樣式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Date Placeholder 4"/>
          <p:cNvSpPr>
            <a:spLocks noGrp="1"/>
          </p:cNvSpPr>
          <p:nvPr>
            <p:ph type="dt" sz="half" idx="10"/>
          </p:nvPr>
        </p:nvSpPr>
        <p:spPr/>
        <p:txBody>
          <a:body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ko-KR"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753628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Date Placeholder 4"/>
          <p:cNvSpPr>
            <a:spLocks noGrp="1"/>
          </p:cNvSpPr>
          <p:nvPr>
            <p:ph type="dt" sz="half" idx="10"/>
          </p:nvPr>
        </p:nvSpPr>
        <p:spPr/>
        <p:txBody>
          <a:body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ko-KR"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3949231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2F8709-1CEE-42DD-B39A-DFDCBA7B36B7}" type="datetimeFigureOut">
              <a:rPr lang="ko-KR" altLang="en-US" smtClean="0">
                <a:solidFill>
                  <a:prstClr val="black">
                    <a:tint val="75000"/>
                  </a:prstClr>
                </a:solidFill>
              </a:rPr>
              <a:pPr/>
              <a:t>2025-12-05</a:t>
            </a:fld>
            <a:endParaRPr lang="ko-KR" alt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9B9C72-21D5-4AB9-87FA-CC4C72A0D342}"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5691973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class.kh.edu.tw/12821"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hyperlink" Target="http://class.kh.edu.tw/12821/page/view/14?cat=48"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B0F0"/>
        </a:solidFill>
        <a:effectLst/>
      </p:bgPr>
    </p:bg>
    <p:spTree>
      <p:nvGrpSpPr>
        <p:cNvPr id="1" name=""/>
        <p:cNvGrpSpPr/>
        <p:nvPr/>
      </p:nvGrpSpPr>
      <p:grpSpPr>
        <a:xfrm>
          <a:off x="0" y="0"/>
          <a:ext cx="0" cy="0"/>
          <a:chOff x="0" y="0"/>
          <a:chExt cx="0" cy="0"/>
        </a:xfrm>
      </p:grpSpPr>
      <p:grpSp>
        <p:nvGrpSpPr>
          <p:cNvPr id="90" name="群組 89">
            <a:extLst>
              <a:ext uri="{FF2B5EF4-FFF2-40B4-BE49-F238E27FC236}">
                <a16:creationId xmlns:a16="http://schemas.microsoft.com/office/drawing/2014/main" id="{1F3E6302-E66C-4B24-8F0E-08EE57F5B747}"/>
              </a:ext>
            </a:extLst>
          </p:cNvPr>
          <p:cNvGrpSpPr/>
          <p:nvPr/>
        </p:nvGrpSpPr>
        <p:grpSpPr>
          <a:xfrm>
            <a:off x="471340" y="685046"/>
            <a:ext cx="8201320" cy="5676208"/>
            <a:chOff x="560926" y="685046"/>
            <a:chExt cx="8201320" cy="5676208"/>
          </a:xfrm>
        </p:grpSpPr>
        <p:grpSp>
          <p:nvGrpSpPr>
            <p:cNvPr id="88" name="群組 87">
              <a:extLst>
                <a:ext uri="{FF2B5EF4-FFF2-40B4-BE49-F238E27FC236}">
                  <a16:creationId xmlns:a16="http://schemas.microsoft.com/office/drawing/2014/main" id="{F1F31028-0FD9-4312-952D-271B23423B34}"/>
                </a:ext>
              </a:extLst>
            </p:cNvPr>
            <p:cNvGrpSpPr/>
            <p:nvPr/>
          </p:nvGrpSpPr>
          <p:grpSpPr>
            <a:xfrm>
              <a:off x="560926" y="685046"/>
              <a:ext cx="8201320" cy="5676208"/>
              <a:chOff x="471340" y="845648"/>
              <a:chExt cx="8201320" cy="5676208"/>
            </a:xfrm>
          </p:grpSpPr>
          <p:grpSp>
            <p:nvGrpSpPr>
              <p:cNvPr id="70" name="群組 69">
                <a:extLst>
                  <a:ext uri="{FF2B5EF4-FFF2-40B4-BE49-F238E27FC236}">
                    <a16:creationId xmlns:a16="http://schemas.microsoft.com/office/drawing/2014/main" id="{57D71F4F-CBC5-45C1-BEF3-4E1656D64159}"/>
                  </a:ext>
                </a:extLst>
              </p:cNvPr>
              <p:cNvGrpSpPr/>
              <p:nvPr/>
            </p:nvGrpSpPr>
            <p:grpSpPr>
              <a:xfrm>
                <a:off x="471340" y="1043613"/>
                <a:ext cx="8201320" cy="5478243"/>
                <a:chOff x="496192" y="781602"/>
                <a:chExt cx="8201320" cy="5478243"/>
              </a:xfrm>
            </p:grpSpPr>
            <p:grpSp>
              <p:nvGrpSpPr>
                <p:cNvPr id="30" name="群組 29">
                  <a:extLst>
                    <a:ext uri="{FF2B5EF4-FFF2-40B4-BE49-F238E27FC236}">
                      <a16:creationId xmlns:a16="http://schemas.microsoft.com/office/drawing/2014/main" id="{7A8D2EF1-6020-4778-9DED-D5D8A60F2D43}"/>
                    </a:ext>
                  </a:extLst>
                </p:cNvPr>
                <p:cNvGrpSpPr/>
                <p:nvPr/>
              </p:nvGrpSpPr>
              <p:grpSpPr>
                <a:xfrm>
                  <a:off x="496192" y="781602"/>
                  <a:ext cx="8201320" cy="5478243"/>
                  <a:chOff x="650450" y="1159707"/>
                  <a:chExt cx="8201320" cy="5478243"/>
                </a:xfrm>
              </p:grpSpPr>
              <p:sp>
                <p:nvSpPr>
                  <p:cNvPr id="28" name="矩形: 圓角 27">
                    <a:extLst>
                      <a:ext uri="{FF2B5EF4-FFF2-40B4-BE49-F238E27FC236}">
                        <a16:creationId xmlns:a16="http://schemas.microsoft.com/office/drawing/2014/main" id="{A683956C-FE90-4D04-8EF8-3145CAB981BA}"/>
                      </a:ext>
                    </a:extLst>
                  </p:cNvPr>
                  <p:cNvSpPr/>
                  <p:nvPr/>
                </p:nvSpPr>
                <p:spPr>
                  <a:xfrm>
                    <a:off x="650450" y="1272592"/>
                    <a:ext cx="8201320" cy="5365358"/>
                  </a:xfrm>
                  <a:prstGeom prst="roundRect">
                    <a:avLst>
                      <a:gd name="adj" fmla="val 10513"/>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9" name="矩形: 圓角 28">
                    <a:extLst>
                      <a:ext uri="{FF2B5EF4-FFF2-40B4-BE49-F238E27FC236}">
                        <a16:creationId xmlns:a16="http://schemas.microsoft.com/office/drawing/2014/main" id="{08E88A69-9AEC-4514-ACC6-FF449763B008}"/>
                      </a:ext>
                    </a:extLst>
                  </p:cNvPr>
                  <p:cNvSpPr/>
                  <p:nvPr/>
                </p:nvSpPr>
                <p:spPr>
                  <a:xfrm>
                    <a:off x="650450" y="1159707"/>
                    <a:ext cx="8201320" cy="4657887"/>
                  </a:xfrm>
                  <a:prstGeom prst="roundRect">
                    <a:avLst>
                      <a:gd name="adj" fmla="val 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50" name="橢圓 49">
                  <a:extLst>
                    <a:ext uri="{FF2B5EF4-FFF2-40B4-BE49-F238E27FC236}">
                      <a16:creationId xmlns:a16="http://schemas.microsoft.com/office/drawing/2014/main" id="{81C9D6F8-944F-4292-BC1D-9430501FE03E}"/>
                    </a:ext>
                  </a:extLst>
                </p:cNvPr>
                <p:cNvSpPr/>
                <p:nvPr/>
              </p:nvSpPr>
              <p:spPr>
                <a:xfrm>
                  <a:off x="7733081"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4" name="橢圓 53">
                  <a:extLst>
                    <a:ext uri="{FF2B5EF4-FFF2-40B4-BE49-F238E27FC236}">
                      <a16:creationId xmlns:a16="http://schemas.microsoft.com/office/drawing/2014/main" id="{E4881349-B200-4A51-905D-13120BA674C2}"/>
                    </a:ext>
                  </a:extLst>
                </p:cNvPr>
                <p:cNvSpPr/>
                <p:nvPr/>
              </p:nvSpPr>
              <p:spPr>
                <a:xfrm>
                  <a:off x="8204550"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5" name="橢圓 54">
                  <a:extLst>
                    <a:ext uri="{FF2B5EF4-FFF2-40B4-BE49-F238E27FC236}">
                      <a16:creationId xmlns:a16="http://schemas.microsoft.com/office/drawing/2014/main" id="{14A4D44D-56CE-4D62-9908-3634E9462078}"/>
                    </a:ext>
                  </a:extLst>
                </p:cNvPr>
                <p:cNvSpPr/>
                <p:nvPr/>
              </p:nvSpPr>
              <p:spPr>
                <a:xfrm>
                  <a:off x="661136"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6" name="橢圓 55">
                  <a:extLst>
                    <a:ext uri="{FF2B5EF4-FFF2-40B4-BE49-F238E27FC236}">
                      <a16:creationId xmlns:a16="http://schemas.microsoft.com/office/drawing/2014/main" id="{BE99CBB6-74BA-495F-95F6-3BE2CB144223}"/>
                    </a:ext>
                  </a:extLst>
                </p:cNvPr>
                <p:cNvSpPr/>
                <p:nvPr/>
              </p:nvSpPr>
              <p:spPr>
                <a:xfrm>
                  <a:off x="1132599"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7" name="橢圓 56">
                  <a:extLst>
                    <a:ext uri="{FF2B5EF4-FFF2-40B4-BE49-F238E27FC236}">
                      <a16:creationId xmlns:a16="http://schemas.microsoft.com/office/drawing/2014/main" id="{6E0CF8FF-D2CD-4565-8033-9D66DFB77E3B}"/>
                    </a:ext>
                  </a:extLst>
                </p:cNvPr>
                <p:cNvSpPr/>
                <p:nvPr/>
              </p:nvSpPr>
              <p:spPr>
                <a:xfrm>
                  <a:off x="1604062"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8" name="橢圓 57">
                  <a:extLst>
                    <a:ext uri="{FF2B5EF4-FFF2-40B4-BE49-F238E27FC236}">
                      <a16:creationId xmlns:a16="http://schemas.microsoft.com/office/drawing/2014/main" id="{7C820FC8-6D26-4D4A-A48F-E0FC30124E91}"/>
                    </a:ext>
                  </a:extLst>
                </p:cNvPr>
                <p:cNvSpPr/>
                <p:nvPr/>
              </p:nvSpPr>
              <p:spPr>
                <a:xfrm>
                  <a:off x="2075525"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9" name="橢圓 58">
                  <a:extLst>
                    <a:ext uri="{FF2B5EF4-FFF2-40B4-BE49-F238E27FC236}">
                      <a16:creationId xmlns:a16="http://schemas.microsoft.com/office/drawing/2014/main" id="{F37728C6-2453-4926-86B7-A3007E9217CD}"/>
                    </a:ext>
                  </a:extLst>
                </p:cNvPr>
                <p:cNvSpPr/>
                <p:nvPr/>
              </p:nvSpPr>
              <p:spPr>
                <a:xfrm>
                  <a:off x="2546988"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0" name="橢圓 59">
                  <a:extLst>
                    <a:ext uri="{FF2B5EF4-FFF2-40B4-BE49-F238E27FC236}">
                      <a16:creationId xmlns:a16="http://schemas.microsoft.com/office/drawing/2014/main" id="{0B45F655-D668-4CC8-8512-E8C0FF1BA9F4}"/>
                    </a:ext>
                  </a:extLst>
                </p:cNvPr>
                <p:cNvSpPr/>
                <p:nvPr/>
              </p:nvSpPr>
              <p:spPr>
                <a:xfrm>
                  <a:off x="3018451"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1" name="橢圓 60">
                  <a:extLst>
                    <a:ext uri="{FF2B5EF4-FFF2-40B4-BE49-F238E27FC236}">
                      <a16:creationId xmlns:a16="http://schemas.microsoft.com/office/drawing/2014/main" id="{4F85523F-1E15-4DF9-8537-32DF6F247269}"/>
                    </a:ext>
                  </a:extLst>
                </p:cNvPr>
                <p:cNvSpPr/>
                <p:nvPr/>
              </p:nvSpPr>
              <p:spPr>
                <a:xfrm>
                  <a:off x="3489914"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2" name="橢圓 61">
                  <a:extLst>
                    <a:ext uri="{FF2B5EF4-FFF2-40B4-BE49-F238E27FC236}">
                      <a16:creationId xmlns:a16="http://schemas.microsoft.com/office/drawing/2014/main" id="{7DE786FD-84C5-418E-9D5D-DFD8EEF7FB8E}"/>
                    </a:ext>
                  </a:extLst>
                </p:cNvPr>
                <p:cNvSpPr/>
                <p:nvPr/>
              </p:nvSpPr>
              <p:spPr>
                <a:xfrm>
                  <a:off x="3961377"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3" name="橢圓 62">
                  <a:extLst>
                    <a:ext uri="{FF2B5EF4-FFF2-40B4-BE49-F238E27FC236}">
                      <a16:creationId xmlns:a16="http://schemas.microsoft.com/office/drawing/2014/main" id="{7EB69C53-8106-40E7-9E5C-2C3725DF561D}"/>
                    </a:ext>
                  </a:extLst>
                </p:cNvPr>
                <p:cNvSpPr/>
                <p:nvPr/>
              </p:nvSpPr>
              <p:spPr>
                <a:xfrm>
                  <a:off x="4432840"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4" name="橢圓 63">
                  <a:extLst>
                    <a:ext uri="{FF2B5EF4-FFF2-40B4-BE49-F238E27FC236}">
                      <a16:creationId xmlns:a16="http://schemas.microsoft.com/office/drawing/2014/main" id="{8F409565-D60B-4D42-81A8-18E96573F33C}"/>
                    </a:ext>
                  </a:extLst>
                </p:cNvPr>
                <p:cNvSpPr/>
                <p:nvPr/>
              </p:nvSpPr>
              <p:spPr>
                <a:xfrm>
                  <a:off x="4904303"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5" name="橢圓 64">
                  <a:extLst>
                    <a:ext uri="{FF2B5EF4-FFF2-40B4-BE49-F238E27FC236}">
                      <a16:creationId xmlns:a16="http://schemas.microsoft.com/office/drawing/2014/main" id="{C6ACB95A-5C95-46C7-8B1C-37E36538C177}"/>
                    </a:ext>
                  </a:extLst>
                </p:cNvPr>
                <p:cNvSpPr/>
                <p:nvPr/>
              </p:nvSpPr>
              <p:spPr>
                <a:xfrm>
                  <a:off x="5375766"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6" name="橢圓 65">
                  <a:extLst>
                    <a:ext uri="{FF2B5EF4-FFF2-40B4-BE49-F238E27FC236}">
                      <a16:creationId xmlns:a16="http://schemas.microsoft.com/office/drawing/2014/main" id="{08249664-A6BF-4E83-844D-1E0B1E27A8C4}"/>
                    </a:ext>
                  </a:extLst>
                </p:cNvPr>
                <p:cNvSpPr/>
                <p:nvPr/>
              </p:nvSpPr>
              <p:spPr>
                <a:xfrm>
                  <a:off x="5847229"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7" name="橢圓 66">
                  <a:extLst>
                    <a:ext uri="{FF2B5EF4-FFF2-40B4-BE49-F238E27FC236}">
                      <a16:creationId xmlns:a16="http://schemas.microsoft.com/office/drawing/2014/main" id="{3B7890F7-0D1F-4CFE-B518-9449EBDA5F21}"/>
                    </a:ext>
                  </a:extLst>
                </p:cNvPr>
                <p:cNvSpPr/>
                <p:nvPr/>
              </p:nvSpPr>
              <p:spPr>
                <a:xfrm>
                  <a:off x="6318692"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8" name="橢圓 67">
                  <a:extLst>
                    <a:ext uri="{FF2B5EF4-FFF2-40B4-BE49-F238E27FC236}">
                      <a16:creationId xmlns:a16="http://schemas.microsoft.com/office/drawing/2014/main" id="{CB202A20-1916-42F8-B5D5-3AC71C7CED3C}"/>
                    </a:ext>
                  </a:extLst>
                </p:cNvPr>
                <p:cNvSpPr/>
                <p:nvPr/>
              </p:nvSpPr>
              <p:spPr>
                <a:xfrm>
                  <a:off x="6790155"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9" name="橢圓 68">
                  <a:extLst>
                    <a:ext uri="{FF2B5EF4-FFF2-40B4-BE49-F238E27FC236}">
                      <a16:creationId xmlns:a16="http://schemas.microsoft.com/office/drawing/2014/main" id="{6B4DF9A6-F3ED-4CFB-8E41-C91A05C74625}"/>
                    </a:ext>
                  </a:extLst>
                </p:cNvPr>
                <p:cNvSpPr/>
                <p:nvPr/>
              </p:nvSpPr>
              <p:spPr>
                <a:xfrm>
                  <a:off x="7261618" y="894473"/>
                  <a:ext cx="324685" cy="32468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71" name="矩形: 圓角 70">
                <a:extLst>
                  <a:ext uri="{FF2B5EF4-FFF2-40B4-BE49-F238E27FC236}">
                    <a16:creationId xmlns:a16="http://schemas.microsoft.com/office/drawing/2014/main" id="{EEAAC9F1-4B58-4186-9A1F-A04ABF01A28B}"/>
                  </a:ext>
                </a:extLst>
              </p:cNvPr>
              <p:cNvSpPr/>
              <p:nvPr/>
            </p:nvSpPr>
            <p:spPr>
              <a:xfrm>
                <a:off x="71750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2" name="矩形: 圓角 71">
                <a:extLst>
                  <a:ext uri="{FF2B5EF4-FFF2-40B4-BE49-F238E27FC236}">
                    <a16:creationId xmlns:a16="http://schemas.microsoft.com/office/drawing/2014/main" id="{A49630EB-2D57-4872-B3D7-E3A27605EE81}"/>
                  </a:ext>
                </a:extLst>
              </p:cNvPr>
              <p:cNvSpPr/>
              <p:nvPr/>
            </p:nvSpPr>
            <p:spPr>
              <a:xfrm>
                <a:off x="118819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3" name="矩形: 圓角 72">
                <a:extLst>
                  <a:ext uri="{FF2B5EF4-FFF2-40B4-BE49-F238E27FC236}">
                    <a16:creationId xmlns:a16="http://schemas.microsoft.com/office/drawing/2014/main" id="{5236EE16-B19A-4FBA-8DC0-1E5C714BF670}"/>
                  </a:ext>
                </a:extLst>
              </p:cNvPr>
              <p:cNvSpPr/>
              <p:nvPr/>
            </p:nvSpPr>
            <p:spPr>
              <a:xfrm>
                <a:off x="165888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4" name="矩形: 圓角 73">
                <a:extLst>
                  <a:ext uri="{FF2B5EF4-FFF2-40B4-BE49-F238E27FC236}">
                    <a16:creationId xmlns:a16="http://schemas.microsoft.com/office/drawing/2014/main" id="{8B803DAF-B51F-41AE-BB68-F3F00B0B1208}"/>
                  </a:ext>
                </a:extLst>
              </p:cNvPr>
              <p:cNvSpPr/>
              <p:nvPr/>
            </p:nvSpPr>
            <p:spPr>
              <a:xfrm>
                <a:off x="212957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5" name="矩形: 圓角 74">
                <a:extLst>
                  <a:ext uri="{FF2B5EF4-FFF2-40B4-BE49-F238E27FC236}">
                    <a16:creationId xmlns:a16="http://schemas.microsoft.com/office/drawing/2014/main" id="{6D880698-74E7-4486-B826-A9FA48629173}"/>
                  </a:ext>
                </a:extLst>
              </p:cNvPr>
              <p:cNvSpPr/>
              <p:nvPr/>
            </p:nvSpPr>
            <p:spPr>
              <a:xfrm>
                <a:off x="260026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6" name="矩形: 圓角 75">
                <a:extLst>
                  <a:ext uri="{FF2B5EF4-FFF2-40B4-BE49-F238E27FC236}">
                    <a16:creationId xmlns:a16="http://schemas.microsoft.com/office/drawing/2014/main" id="{7F3346D9-61B9-40BA-83A6-76CB2E1FA8A9}"/>
                  </a:ext>
                </a:extLst>
              </p:cNvPr>
              <p:cNvSpPr/>
              <p:nvPr/>
            </p:nvSpPr>
            <p:spPr>
              <a:xfrm>
                <a:off x="307095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7" name="矩形: 圓角 76">
                <a:extLst>
                  <a:ext uri="{FF2B5EF4-FFF2-40B4-BE49-F238E27FC236}">
                    <a16:creationId xmlns:a16="http://schemas.microsoft.com/office/drawing/2014/main" id="{BAC3F855-EE86-439E-BEEE-4336A1348882}"/>
                  </a:ext>
                </a:extLst>
              </p:cNvPr>
              <p:cNvSpPr/>
              <p:nvPr/>
            </p:nvSpPr>
            <p:spPr>
              <a:xfrm>
                <a:off x="354164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8" name="矩形: 圓角 77">
                <a:extLst>
                  <a:ext uri="{FF2B5EF4-FFF2-40B4-BE49-F238E27FC236}">
                    <a16:creationId xmlns:a16="http://schemas.microsoft.com/office/drawing/2014/main" id="{AFC04EE0-5A3C-41B8-B92E-47003F67EC4C}"/>
                  </a:ext>
                </a:extLst>
              </p:cNvPr>
              <p:cNvSpPr/>
              <p:nvPr/>
            </p:nvSpPr>
            <p:spPr>
              <a:xfrm>
                <a:off x="401233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9" name="矩形: 圓角 78">
                <a:extLst>
                  <a:ext uri="{FF2B5EF4-FFF2-40B4-BE49-F238E27FC236}">
                    <a16:creationId xmlns:a16="http://schemas.microsoft.com/office/drawing/2014/main" id="{D2078468-8040-46A2-897B-E94ABED7A1AE}"/>
                  </a:ext>
                </a:extLst>
              </p:cNvPr>
              <p:cNvSpPr/>
              <p:nvPr/>
            </p:nvSpPr>
            <p:spPr>
              <a:xfrm>
                <a:off x="448302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0" name="矩形: 圓角 79">
                <a:extLst>
                  <a:ext uri="{FF2B5EF4-FFF2-40B4-BE49-F238E27FC236}">
                    <a16:creationId xmlns:a16="http://schemas.microsoft.com/office/drawing/2014/main" id="{F07590CF-272B-41B5-99E4-6073969D14DF}"/>
                  </a:ext>
                </a:extLst>
              </p:cNvPr>
              <p:cNvSpPr/>
              <p:nvPr/>
            </p:nvSpPr>
            <p:spPr>
              <a:xfrm>
                <a:off x="495371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1" name="矩形: 圓角 80">
                <a:extLst>
                  <a:ext uri="{FF2B5EF4-FFF2-40B4-BE49-F238E27FC236}">
                    <a16:creationId xmlns:a16="http://schemas.microsoft.com/office/drawing/2014/main" id="{6E52BB45-1C41-4F07-BE86-91D316EB796E}"/>
                  </a:ext>
                </a:extLst>
              </p:cNvPr>
              <p:cNvSpPr/>
              <p:nvPr/>
            </p:nvSpPr>
            <p:spPr>
              <a:xfrm>
                <a:off x="542440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2" name="矩形: 圓角 81">
                <a:extLst>
                  <a:ext uri="{FF2B5EF4-FFF2-40B4-BE49-F238E27FC236}">
                    <a16:creationId xmlns:a16="http://schemas.microsoft.com/office/drawing/2014/main" id="{D6911B17-84AA-4350-B32F-626ED32D086E}"/>
                  </a:ext>
                </a:extLst>
              </p:cNvPr>
              <p:cNvSpPr/>
              <p:nvPr/>
            </p:nvSpPr>
            <p:spPr>
              <a:xfrm>
                <a:off x="589509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3" name="矩形: 圓角 82">
                <a:extLst>
                  <a:ext uri="{FF2B5EF4-FFF2-40B4-BE49-F238E27FC236}">
                    <a16:creationId xmlns:a16="http://schemas.microsoft.com/office/drawing/2014/main" id="{099C0E25-A5C5-4D9C-A6A6-20AD08915E14}"/>
                  </a:ext>
                </a:extLst>
              </p:cNvPr>
              <p:cNvSpPr/>
              <p:nvPr/>
            </p:nvSpPr>
            <p:spPr>
              <a:xfrm>
                <a:off x="636578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4" name="矩形: 圓角 83">
                <a:extLst>
                  <a:ext uri="{FF2B5EF4-FFF2-40B4-BE49-F238E27FC236}">
                    <a16:creationId xmlns:a16="http://schemas.microsoft.com/office/drawing/2014/main" id="{96953A9E-9039-4F1F-87D0-48B6BB949D70}"/>
                  </a:ext>
                </a:extLst>
              </p:cNvPr>
              <p:cNvSpPr/>
              <p:nvPr/>
            </p:nvSpPr>
            <p:spPr>
              <a:xfrm>
                <a:off x="683647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5" name="矩形: 圓角 84">
                <a:extLst>
                  <a:ext uri="{FF2B5EF4-FFF2-40B4-BE49-F238E27FC236}">
                    <a16:creationId xmlns:a16="http://schemas.microsoft.com/office/drawing/2014/main" id="{A795738A-6D6F-413A-A800-914FC3D87A7F}"/>
                  </a:ext>
                </a:extLst>
              </p:cNvPr>
              <p:cNvSpPr/>
              <p:nvPr/>
            </p:nvSpPr>
            <p:spPr>
              <a:xfrm>
                <a:off x="730716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6" name="矩形: 圓角 85">
                <a:extLst>
                  <a:ext uri="{FF2B5EF4-FFF2-40B4-BE49-F238E27FC236}">
                    <a16:creationId xmlns:a16="http://schemas.microsoft.com/office/drawing/2014/main" id="{A20A1F80-0D25-443E-A009-3EB52FD5B413}"/>
                  </a:ext>
                </a:extLst>
              </p:cNvPr>
              <p:cNvSpPr/>
              <p:nvPr/>
            </p:nvSpPr>
            <p:spPr>
              <a:xfrm>
                <a:off x="777785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7" name="矩形: 圓角 86">
                <a:extLst>
                  <a:ext uri="{FF2B5EF4-FFF2-40B4-BE49-F238E27FC236}">
                    <a16:creationId xmlns:a16="http://schemas.microsoft.com/office/drawing/2014/main" id="{6DCFBD0F-D0D9-4C94-B5DA-28294BBCB56C}"/>
                  </a:ext>
                </a:extLst>
              </p:cNvPr>
              <p:cNvSpPr/>
              <p:nvPr/>
            </p:nvSpPr>
            <p:spPr>
              <a:xfrm>
                <a:off x="8248549" y="845648"/>
                <a:ext cx="162180" cy="45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pic>
          <p:nvPicPr>
            <p:cNvPr id="6" name="圖片 5">
              <a:extLst>
                <a:ext uri="{FF2B5EF4-FFF2-40B4-BE49-F238E27FC236}">
                  <a16:creationId xmlns:a16="http://schemas.microsoft.com/office/drawing/2014/main" id="{8C0B23CD-0007-4B9C-80C5-CCEED8F0AC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89863" y="5557304"/>
              <a:ext cx="2123728" cy="442605"/>
            </a:xfrm>
            <a:prstGeom prst="rect">
              <a:avLst/>
            </a:prstGeom>
          </p:spPr>
        </p:pic>
        <p:sp>
          <p:nvSpPr>
            <p:cNvPr id="89" name="矩形 88">
              <a:extLst>
                <a:ext uri="{FF2B5EF4-FFF2-40B4-BE49-F238E27FC236}">
                  <a16:creationId xmlns:a16="http://schemas.microsoft.com/office/drawing/2014/main" id="{E3FEF9B3-32CD-4EB5-AD02-2B1813F5D73F}"/>
                </a:ext>
              </a:extLst>
            </p:cNvPr>
            <p:cNvSpPr/>
            <p:nvPr/>
          </p:nvSpPr>
          <p:spPr>
            <a:xfrm>
              <a:off x="969275" y="1518532"/>
              <a:ext cx="7300009" cy="2405768"/>
            </a:xfrm>
            <a:prstGeom prst="rect">
              <a:avLst/>
            </a:prstGeom>
            <a:solidFill>
              <a:srgbClr val="FFFF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矩形 1">
              <a:extLst>
                <a:ext uri="{FF2B5EF4-FFF2-40B4-BE49-F238E27FC236}">
                  <a16:creationId xmlns:a16="http://schemas.microsoft.com/office/drawing/2014/main" id="{43AD8C6A-19D0-4B3A-A44A-1758CC81BACB}"/>
                </a:ext>
              </a:extLst>
            </p:cNvPr>
            <p:cNvSpPr/>
            <p:nvPr/>
          </p:nvSpPr>
          <p:spPr>
            <a:xfrm>
              <a:off x="773565" y="1671405"/>
              <a:ext cx="7598099" cy="2123658"/>
            </a:xfrm>
            <a:prstGeom prst="rect">
              <a:avLst/>
            </a:prstGeom>
          </p:spPr>
          <p:txBody>
            <a:bodyPr wrap="square">
              <a:spAutoFit/>
            </a:bodyPr>
            <a:lstStyle/>
            <a:p>
              <a:pPr algn="ctr"/>
              <a:r>
                <a:rPr lang="zh-TW" altLang="en-US" sz="4400" b="1" dirty="0">
                  <a:latin typeface="微軟正黑體" panose="020B0604030504040204" pitchFamily="34" charset="-120"/>
                  <a:ea typeface="微軟正黑體" panose="020B0604030504040204" pitchFamily="34" charset="-120"/>
                </a:rPr>
                <a:t>○○國小</a:t>
              </a:r>
              <a:r>
                <a:rPr lang="en-US" altLang="zh-TW" sz="4400" b="1" dirty="0">
                  <a:ln w="22225">
                    <a:solidFill>
                      <a:schemeClr val="accent2"/>
                    </a:solidFill>
                    <a:prstDash val="solid"/>
                  </a:ln>
                  <a:solidFill>
                    <a:srgbClr val="FF0000"/>
                  </a:solidFill>
                  <a:latin typeface="微軟正黑體" panose="020B0604030504040204" pitchFamily="34" charset="-120"/>
                  <a:ea typeface="微軟正黑體" panose="020B0604030504040204" pitchFamily="34" charset="-120"/>
                </a:rPr>
                <a:t>115</a:t>
              </a:r>
              <a:r>
                <a:rPr lang="zh-TW" altLang="en-US" sz="4400" b="1" dirty="0">
                  <a:ln w="22225">
                    <a:solidFill>
                      <a:schemeClr val="accent2"/>
                    </a:solidFill>
                    <a:prstDash val="solid"/>
                  </a:ln>
                  <a:solidFill>
                    <a:srgbClr val="FF0000"/>
                  </a:solidFill>
                  <a:latin typeface="微軟正黑體" panose="020B0604030504040204" pitchFamily="34" charset="-120"/>
                  <a:ea typeface="微軟正黑體" panose="020B0604030504040204" pitchFamily="34" charset="-120"/>
                </a:rPr>
                <a:t>學年度</a:t>
              </a:r>
              <a:endParaRPr lang="zh-TW" altLang="en-US" sz="4400" b="1" dirty="0">
                <a:ln w="22225">
                  <a:solidFill>
                    <a:schemeClr val="accent2"/>
                  </a:solidFill>
                  <a:prstDash val="solid"/>
                </a:ln>
                <a:solidFill>
                  <a:srgbClr val="FF0000"/>
                </a:solidFill>
              </a:endParaRPr>
            </a:p>
            <a:p>
              <a:pPr algn="ctr"/>
              <a:r>
                <a:rPr lang="zh-TW" altLang="en-US" sz="4400" b="1" dirty="0">
                  <a:latin typeface="微軟正黑體" panose="020B0604030504040204" pitchFamily="34" charset="-120"/>
                  <a:ea typeface="微軟正黑體" panose="020B0604030504040204" pitchFamily="34" charset="-120"/>
                </a:rPr>
                <a:t>一般智能資賦優異學生鑑定</a:t>
              </a:r>
              <a:br>
                <a:rPr lang="zh-TW" altLang="en-US" sz="4400" b="1" dirty="0">
                  <a:latin typeface="微軟正黑體" panose="020B0604030504040204" pitchFamily="34" charset="-120"/>
                  <a:ea typeface="微軟正黑體" panose="020B0604030504040204" pitchFamily="34" charset="-120"/>
                </a:rPr>
              </a:br>
              <a:r>
                <a:rPr lang="zh-TW" altLang="en-US" sz="4400" b="1" dirty="0">
                  <a:latin typeface="微軟正黑體" panose="020B0604030504040204" pitchFamily="34" charset="-120"/>
                  <a:ea typeface="微軟正黑體" panose="020B0604030504040204" pitchFamily="34" charset="-120"/>
                </a:rPr>
                <a:t>家長說明會</a:t>
              </a:r>
            </a:p>
          </p:txBody>
        </p:sp>
        <p:sp>
          <p:nvSpPr>
            <p:cNvPr id="3" name="矩形 2">
              <a:extLst>
                <a:ext uri="{FF2B5EF4-FFF2-40B4-BE49-F238E27FC236}">
                  <a16:creationId xmlns:a16="http://schemas.microsoft.com/office/drawing/2014/main" id="{F6594A03-4FFB-44CB-820A-F46D25DED9A5}"/>
                </a:ext>
              </a:extLst>
            </p:cNvPr>
            <p:cNvSpPr/>
            <p:nvPr/>
          </p:nvSpPr>
          <p:spPr>
            <a:xfrm>
              <a:off x="941994" y="4055258"/>
              <a:ext cx="4799213" cy="2062103"/>
            </a:xfrm>
            <a:prstGeom prst="rect">
              <a:avLst/>
            </a:prstGeom>
          </p:spPr>
          <p:txBody>
            <a:bodyPr wrap="square">
              <a:spAutoFit/>
            </a:bodyPr>
            <a:lstStyle/>
            <a:p>
              <a:pPr>
                <a:defRPr/>
              </a:pPr>
              <a:r>
                <a:rPr lang="zh-TW" altLang="en-US" sz="3200" b="1" dirty="0">
                  <a:solidFill>
                    <a:schemeClr val="accent6">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承辦單位：輔導處</a:t>
              </a:r>
              <a:r>
                <a:rPr lang="en-US" altLang="zh-TW" sz="3200" b="1" dirty="0">
                  <a:solidFill>
                    <a:schemeClr val="accent6">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r>
                <a:rPr lang="zh-TW" altLang="en-US" sz="3200" b="1" dirty="0">
                  <a:solidFill>
                    <a:schemeClr val="accent6">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室</a:t>
              </a:r>
              <a:r>
                <a:rPr lang="en-US" altLang="zh-TW" sz="3200" b="1" dirty="0">
                  <a:solidFill>
                    <a:schemeClr val="accent6">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endParaRPr lang="zh-TW" altLang="en-US" sz="3200" b="1" dirty="0">
                <a:solidFill>
                  <a:schemeClr val="accent6">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endParaRPr>
            </a:p>
            <a:p>
              <a:pPr>
                <a:defRPr/>
              </a:pPr>
              <a:r>
                <a:rPr lang="zh-TW" altLang="en-US" sz="3200" b="1" dirty="0">
                  <a:solidFill>
                    <a:schemeClr val="accent6">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輔導主任：○○○主任</a:t>
              </a:r>
            </a:p>
            <a:p>
              <a:pPr>
                <a:defRPr/>
              </a:pPr>
              <a:r>
                <a:rPr lang="zh-TW" altLang="en-US" sz="3200" b="1" dirty="0">
                  <a:solidFill>
                    <a:schemeClr val="accent6">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業務承辦：○○○老師</a:t>
              </a:r>
            </a:p>
            <a:p>
              <a:pPr>
                <a:defRPr/>
              </a:pPr>
              <a:r>
                <a:rPr lang="zh-TW" altLang="en-US" sz="3200" b="1" dirty="0">
                  <a:solidFill>
                    <a:schemeClr val="accent6">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日期</a:t>
              </a:r>
              <a:r>
                <a:rPr lang="en-US" altLang="en-US" sz="3200" b="1" dirty="0">
                  <a:solidFill>
                    <a:schemeClr val="accent6">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r>
                <a:rPr lang="zh-TW" altLang="en-US" sz="3200" b="1" dirty="0">
                  <a:solidFill>
                    <a:schemeClr val="accent6">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○○○年○月○日</a:t>
              </a:r>
              <a:endParaRPr lang="zh-TW" altLang="en-US" dirty="0">
                <a:solidFill>
                  <a:schemeClr val="accent6">
                    <a:lumMod val="50000"/>
                  </a:schemeClr>
                </a:solidFill>
                <a:latin typeface="微軟正黑體" panose="020B0604030504040204" pitchFamily="34" charset="-120"/>
                <a:ea typeface="微軟正黑體" panose="020B0604030504040204" pitchFamily="34" charset="-120"/>
              </a:endParaRPr>
            </a:p>
          </p:txBody>
        </p:sp>
      </p:grpSp>
      <p:sp>
        <p:nvSpPr>
          <p:cNvPr id="4" name="矩形 3"/>
          <p:cNvSpPr/>
          <p:nvPr/>
        </p:nvSpPr>
        <p:spPr>
          <a:xfrm>
            <a:off x="4479634" y="2967335"/>
            <a:ext cx="184731" cy="923330"/>
          </a:xfrm>
          <a:prstGeom prst="rect">
            <a:avLst/>
          </a:prstGeom>
          <a:noFill/>
        </p:spPr>
        <p:txBody>
          <a:bodyPr wrap="none" lIns="91440" tIns="45720" rIns="91440" bIns="45720">
            <a:spAutoFit/>
          </a:bodyPr>
          <a:lstStyle/>
          <a:p>
            <a:pPr algn="ctr"/>
            <a:endParaRPr lang="zh-TW" altLang="en-U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4024847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506370" y="169402"/>
            <a:ext cx="4131259"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初選報名手續</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-3</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18839" y="1727403"/>
            <a:ext cx="7585910" cy="4747453"/>
          </a:xfrm>
          <a:prstGeom prst="rect">
            <a:avLst/>
          </a:prstGeom>
        </p:spPr>
        <p:txBody>
          <a:bodyPr wrap="square">
            <a:spAutoFit/>
          </a:bodyPr>
          <a:lstStyle/>
          <a:p>
            <a:pPr>
              <a:lnSpc>
                <a:spcPts val="3300"/>
              </a:lnSpc>
              <a:defRPr/>
            </a:pPr>
            <a:r>
              <a:rPr lang="en-US" altLang="zh-TW" sz="2800" b="1" dirty="0">
                <a:latin typeface="微軟正黑體" panose="020B0604030504040204" pitchFamily="34" charset="-120"/>
                <a:ea typeface="微軟正黑體" panose="020B0604030504040204" pitchFamily="34" charset="-120"/>
              </a:rPr>
              <a:t>4.</a:t>
            </a:r>
            <a:r>
              <a:rPr lang="zh-TW" altLang="en-US" sz="2800" b="1" dirty="0">
                <a:latin typeface="微軟正黑體" panose="020B0604030504040204" pitchFamily="34" charset="-120"/>
                <a:ea typeface="微軟正黑體" panose="020B0604030504040204" pitchFamily="34" charset="-120"/>
              </a:rPr>
              <a:t>報名手續一經完成，除因傷病住院無法參加      </a:t>
            </a:r>
            <a:endParaRPr lang="en-US" altLang="zh-TW" sz="2800" b="1" dirty="0">
              <a:latin typeface="微軟正黑體" panose="020B0604030504040204" pitchFamily="34" charset="-120"/>
              <a:ea typeface="微軟正黑體" panose="020B0604030504040204" pitchFamily="34" charset="-120"/>
            </a:endParaRPr>
          </a:p>
          <a:p>
            <a:pPr>
              <a:lnSpc>
                <a:spcPts val="3300"/>
              </a:lnSpc>
              <a:defRPr/>
            </a:pPr>
            <a:r>
              <a:rPr lang="zh-TW" altLang="en-US" sz="2800" b="1" dirty="0">
                <a:latin typeface="微軟正黑體" panose="020B0604030504040204" pitchFamily="34" charset="-120"/>
                <a:ea typeface="微軟正黑體" panose="020B0604030504040204" pitchFamily="34" charset="-120"/>
              </a:rPr>
              <a:t>   應試者</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須檢附證明</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，概不退還鑑定報名費。</a:t>
            </a:r>
            <a:endParaRPr lang="en-US" altLang="zh-TW" sz="2800" b="1" dirty="0">
              <a:latin typeface="微軟正黑體" panose="020B0604030504040204" pitchFamily="34" charset="-120"/>
              <a:ea typeface="微軟正黑體" panose="020B0604030504040204" pitchFamily="34" charset="-120"/>
            </a:endParaRPr>
          </a:p>
          <a:p>
            <a:pPr>
              <a:lnSpc>
                <a:spcPts val="3300"/>
              </a:lnSpc>
              <a:defRPr/>
            </a:pPr>
            <a:endParaRPr lang="en-US" altLang="zh-TW" sz="2800" b="1" dirty="0">
              <a:latin typeface="微軟正黑體" panose="020B0604030504040204" pitchFamily="34" charset="-120"/>
              <a:ea typeface="微軟正黑體" panose="020B0604030504040204" pitchFamily="34" charset="-120"/>
            </a:endParaRPr>
          </a:p>
          <a:p>
            <a:pPr>
              <a:lnSpc>
                <a:spcPts val="3300"/>
              </a:lnSpc>
              <a:defRPr/>
            </a:pPr>
            <a:r>
              <a:rPr lang="en-US" altLang="zh-TW" sz="2800" b="1" dirty="0">
                <a:latin typeface="微軟正黑體" panose="020B0604030504040204" pitchFamily="34" charset="-120"/>
                <a:ea typeface="微軟正黑體" panose="020B0604030504040204" pitchFamily="34" charset="-120"/>
              </a:rPr>
              <a:t>5.</a:t>
            </a:r>
            <a:r>
              <a:rPr lang="zh-TW" altLang="en-US" sz="2800" b="1" dirty="0">
                <a:latin typeface="微軟正黑體" panose="020B0604030504040204" pitchFamily="34" charset="-120"/>
                <a:ea typeface="微軟正黑體" panose="020B0604030504040204" pitchFamily="34" charset="-120"/>
              </a:rPr>
              <a:t>如遇天災非人為因素，導致測驗日期調整，</a:t>
            </a:r>
            <a:endParaRPr lang="en-US" altLang="zh-TW" sz="2800" b="1" dirty="0">
              <a:latin typeface="微軟正黑體" panose="020B0604030504040204" pitchFamily="34" charset="-120"/>
              <a:ea typeface="微軟正黑體" panose="020B0604030504040204" pitchFamily="34" charset="-120"/>
            </a:endParaRPr>
          </a:p>
          <a:p>
            <a:pPr>
              <a:lnSpc>
                <a:spcPts val="3300"/>
              </a:lnSpc>
              <a:defRPr/>
            </a:pPr>
            <a:r>
              <a:rPr lang="zh-TW" altLang="en-US" sz="2800" b="1" dirty="0">
                <a:latin typeface="微軟正黑體" panose="020B0604030504040204" pitchFamily="34" charset="-120"/>
                <a:ea typeface="微軟正黑體" panose="020B0604030504040204" pitchFamily="34" charset="-120"/>
              </a:rPr>
              <a:t>   權益受損者，得要求退費。</a:t>
            </a:r>
            <a:endParaRPr lang="en-US" altLang="zh-TW" sz="2800" b="1" dirty="0">
              <a:latin typeface="微軟正黑體" panose="020B0604030504040204" pitchFamily="34" charset="-120"/>
              <a:ea typeface="微軟正黑體" panose="020B0604030504040204" pitchFamily="34" charset="-120"/>
            </a:endParaRPr>
          </a:p>
          <a:p>
            <a:pPr algn="just">
              <a:lnSpc>
                <a:spcPts val="3300"/>
              </a:lnSpc>
              <a:spcBef>
                <a:spcPts val="0"/>
              </a:spcBef>
              <a:defRPr/>
            </a:pPr>
            <a:endParaRPr lang="en-US" altLang="zh-TW" sz="2800" b="1" dirty="0">
              <a:latin typeface="微軟正黑體" panose="020B0604030504040204" pitchFamily="34" charset="-120"/>
              <a:ea typeface="微軟正黑體" panose="020B0604030504040204" pitchFamily="34" charset="-120"/>
            </a:endParaRPr>
          </a:p>
          <a:p>
            <a:pPr algn="just">
              <a:lnSpc>
                <a:spcPts val="3300"/>
              </a:lnSpc>
              <a:spcBef>
                <a:spcPts val="0"/>
              </a:spcBef>
              <a:defRPr/>
            </a:pPr>
            <a:r>
              <a:rPr lang="en-US" altLang="zh-TW" sz="2800" b="1" dirty="0">
                <a:latin typeface="微軟正黑體" panose="020B0604030504040204" pitchFamily="34" charset="-120"/>
                <a:ea typeface="微軟正黑體" panose="020B0604030504040204" pitchFamily="34" charset="-120"/>
              </a:rPr>
              <a:t>6.</a:t>
            </a:r>
            <a:r>
              <a:rPr lang="zh-TW" altLang="en-US" sz="2800" b="1" dirty="0">
                <a:latin typeface="微軟正黑體" panose="020B0604030504040204" pitchFamily="34" charset="-120"/>
                <a:ea typeface="微軟正黑體" panose="020B0604030504040204" pitchFamily="34" charset="-120"/>
              </a:rPr>
              <a:t> </a:t>
            </a:r>
            <a:r>
              <a:rPr lang="zh-TW" altLang="en-US" sz="2800" b="1" u="sng" dirty="0">
                <a:solidFill>
                  <a:srgbClr val="0000FF"/>
                </a:solidFill>
                <a:latin typeface="微軟正黑體" panose="020B0604030504040204" pitchFamily="34" charset="-120"/>
                <a:ea typeface="微軟正黑體" panose="020B0604030504040204" pitchFamily="34" charset="-120"/>
              </a:rPr>
              <a:t>符合免初選資格者</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請參閱簡章十一、鑑定  </a:t>
            </a:r>
            <a:endParaRPr lang="en-US" altLang="zh-TW" sz="2800" b="1" dirty="0">
              <a:latin typeface="微軟正黑體" panose="020B0604030504040204" pitchFamily="34" charset="-120"/>
              <a:ea typeface="微軟正黑體" panose="020B0604030504040204" pitchFamily="34" charset="-120"/>
            </a:endParaRPr>
          </a:p>
          <a:p>
            <a:pPr algn="just">
              <a:lnSpc>
                <a:spcPts val="3300"/>
              </a:lnSpc>
              <a:spcBef>
                <a:spcPts val="0"/>
              </a:spcBef>
              <a:defRPr/>
            </a:pPr>
            <a:r>
              <a:rPr lang="zh-TW" altLang="en-US" sz="2800" b="1" dirty="0">
                <a:latin typeface="微軟正黑體" panose="020B0604030504040204" pitchFamily="34" charset="-120"/>
                <a:ea typeface="微軟正黑體" panose="020B0604030504040204" pitchFamily="34" charset="-120"/>
              </a:rPr>
              <a:t>   錄取標準</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，如經受理報名學校查驗符合免</a:t>
            </a:r>
            <a:endParaRPr lang="en-US" altLang="zh-TW" sz="2800" b="1" dirty="0">
              <a:latin typeface="微軟正黑體" panose="020B0604030504040204" pitchFamily="34" charset="-120"/>
              <a:ea typeface="微軟正黑體" panose="020B0604030504040204" pitchFamily="34" charset="-120"/>
            </a:endParaRPr>
          </a:p>
          <a:p>
            <a:pPr algn="just">
              <a:lnSpc>
                <a:spcPts val="3300"/>
              </a:lnSpc>
              <a:spcBef>
                <a:spcPts val="0"/>
              </a:spcBef>
              <a:defRPr/>
            </a:pPr>
            <a:r>
              <a:rPr lang="zh-TW" altLang="en-US" sz="2800" b="1" dirty="0">
                <a:latin typeface="微軟正黑體" panose="020B0604030504040204" pitchFamily="34" charset="-120"/>
                <a:ea typeface="微軟正黑體" panose="020B0604030504040204" pitchFamily="34" charset="-120"/>
              </a:rPr>
              <a:t>   初選資格，</a:t>
            </a:r>
            <a:r>
              <a:rPr lang="zh-TW" altLang="en-US" sz="2800" b="1" u="sng" dirty="0">
                <a:solidFill>
                  <a:srgbClr val="0000FF"/>
                </a:solidFill>
                <a:latin typeface="微軟正黑體" panose="020B0604030504040204" pitchFamily="34" charset="-120"/>
                <a:ea typeface="微軟正黑體" panose="020B0604030504040204" pitchFamily="34" charset="-120"/>
              </a:rPr>
              <a:t>仍需進行初選報名手續</a:t>
            </a:r>
            <a:r>
              <a:rPr lang="en-US" altLang="zh-TW" sz="2800" b="1" u="sng" dirty="0">
                <a:solidFill>
                  <a:srgbClr val="0000FF"/>
                </a:solidFill>
                <a:latin typeface="微軟正黑體" panose="020B0604030504040204" pitchFamily="34" charset="-120"/>
                <a:ea typeface="微軟正黑體" panose="020B0604030504040204" pitchFamily="34" charset="-120"/>
              </a:rPr>
              <a:t>(</a:t>
            </a:r>
            <a:r>
              <a:rPr lang="zh-TW" altLang="en-US" sz="2800" b="1" u="sng" dirty="0">
                <a:solidFill>
                  <a:srgbClr val="0000FF"/>
                </a:solidFill>
                <a:latin typeface="微軟正黑體" panose="020B0604030504040204" pitchFamily="34" charset="-120"/>
                <a:ea typeface="微軟正黑體" panose="020B0604030504040204" pitchFamily="34" charset="-120"/>
              </a:rPr>
              <a:t>不需繳</a:t>
            </a:r>
            <a:endParaRPr lang="en-US" altLang="zh-TW" sz="2800" b="1" u="sng" dirty="0">
              <a:solidFill>
                <a:srgbClr val="0000FF"/>
              </a:solidFill>
              <a:latin typeface="微軟正黑體" panose="020B0604030504040204" pitchFamily="34" charset="-120"/>
              <a:ea typeface="微軟正黑體" panose="020B0604030504040204" pitchFamily="34" charset="-120"/>
            </a:endParaRPr>
          </a:p>
          <a:p>
            <a:pPr algn="just">
              <a:lnSpc>
                <a:spcPts val="3300"/>
              </a:lnSpc>
              <a:spcBef>
                <a:spcPts val="0"/>
              </a:spcBef>
              <a:defRPr/>
            </a:pPr>
            <a:r>
              <a:rPr lang="zh-TW" altLang="en-US" sz="2800" b="1" dirty="0">
                <a:solidFill>
                  <a:srgbClr val="0000FF"/>
                </a:solidFill>
                <a:latin typeface="微軟正黑體" panose="020B0604030504040204" pitchFamily="34" charset="-120"/>
                <a:ea typeface="微軟正黑體" panose="020B0604030504040204" pitchFamily="34" charset="-120"/>
              </a:rPr>
              <a:t>   </a:t>
            </a:r>
            <a:r>
              <a:rPr lang="zh-TW" altLang="en-US" sz="2800" b="1" u="sng" dirty="0">
                <a:solidFill>
                  <a:srgbClr val="0000FF"/>
                </a:solidFill>
                <a:latin typeface="微軟正黑體" panose="020B0604030504040204" pitchFamily="34" charset="-120"/>
                <a:ea typeface="微軟正黑體" panose="020B0604030504040204" pitchFamily="34" charset="-120"/>
              </a:rPr>
              <a:t>交初選報名費</a:t>
            </a:r>
            <a:r>
              <a:rPr lang="en-US" altLang="zh-TW" sz="2800" b="1" u="sng" dirty="0">
                <a:solidFill>
                  <a:srgbClr val="0000FF"/>
                </a:solidFill>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及複選報名手續</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需繳交報</a:t>
            </a:r>
            <a:endParaRPr lang="en-US" altLang="zh-TW" sz="2800" b="1" dirty="0">
              <a:latin typeface="微軟正黑體" panose="020B0604030504040204" pitchFamily="34" charset="-120"/>
              <a:ea typeface="微軟正黑體" panose="020B0604030504040204" pitchFamily="34" charset="-120"/>
            </a:endParaRPr>
          </a:p>
          <a:p>
            <a:pPr algn="just">
              <a:lnSpc>
                <a:spcPts val="3300"/>
              </a:lnSpc>
              <a:spcBef>
                <a:spcPts val="0"/>
              </a:spcBef>
              <a:defRPr/>
            </a:pPr>
            <a:r>
              <a:rPr lang="zh-TW" altLang="en-US" sz="2800" b="1" dirty="0">
                <a:latin typeface="微軟正黑體" panose="020B0604030504040204" pitchFamily="34" charset="-120"/>
                <a:ea typeface="微軟正黑體" panose="020B0604030504040204" pitchFamily="34" charset="-120"/>
              </a:rPr>
              <a:t>   名費</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a:t>
            </a:r>
            <a:endParaRPr lang="en-US" altLang="zh-TW" sz="28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454869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387747" y="169402"/>
            <a:ext cx="4368505"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複選報名手續</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a:t>
            </a: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１</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984332" y="1442731"/>
            <a:ext cx="7724567" cy="5119350"/>
          </a:xfrm>
          <a:prstGeom prst="rect">
            <a:avLst/>
          </a:prstGeom>
        </p:spPr>
        <p:txBody>
          <a:bodyPr wrap="square">
            <a:spAutoFit/>
          </a:bodyPr>
          <a:lstStyle/>
          <a:p>
            <a:pPr marL="514350" indent="-514350">
              <a:buFont typeface="+mj-lt"/>
              <a:buAutoNum type="arabicPeriod"/>
            </a:pPr>
            <a:r>
              <a:rPr lang="zh-TW" altLang="en-US" sz="3200" b="1" dirty="0">
                <a:latin typeface="微軟正黑體" panose="020B0604030504040204" pitchFamily="34" charset="-120"/>
                <a:ea typeface="微軟正黑體" panose="020B0604030504040204" pitchFamily="34" charset="-120"/>
              </a:rPr>
              <a:t>複選報名表。</a:t>
            </a:r>
            <a:endParaRPr lang="en-US" altLang="zh-TW" sz="3200" b="1" dirty="0">
              <a:latin typeface="微軟正黑體" panose="020B0604030504040204" pitchFamily="34" charset="-120"/>
              <a:ea typeface="微軟正黑體" panose="020B0604030504040204" pitchFamily="34" charset="-120"/>
            </a:endParaRPr>
          </a:p>
          <a:p>
            <a:endParaRPr lang="zh-TW" altLang="en-US" sz="3200" b="1" dirty="0">
              <a:latin typeface="微軟正黑體" panose="020B0604030504040204" pitchFamily="34" charset="-120"/>
              <a:ea typeface="微軟正黑體" panose="020B0604030504040204" pitchFamily="34" charset="-120"/>
            </a:endParaRPr>
          </a:p>
          <a:p>
            <a:pPr marL="514350" indent="-514350">
              <a:buAutoNum type="arabicPeriod" startAt="2"/>
            </a:pPr>
            <a:r>
              <a:rPr lang="zh-TW" altLang="en-US" sz="3200" b="1" dirty="0">
                <a:latin typeface="微軟正黑體" panose="020B0604030504040204" pitchFamily="34" charset="-120"/>
                <a:ea typeface="微軟正黑體" panose="020B0604030504040204" pitchFamily="34" charset="-120"/>
              </a:rPr>
              <a:t>二吋半身相片</a:t>
            </a:r>
            <a:r>
              <a:rPr lang="en-US" altLang="zh-TW" sz="3200" b="1" dirty="0">
                <a:latin typeface="微軟正黑體" panose="020B0604030504040204" pitchFamily="34" charset="-120"/>
                <a:ea typeface="微軟正黑體" panose="020B0604030504040204" pitchFamily="34" charset="-120"/>
              </a:rPr>
              <a:t>2</a:t>
            </a:r>
            <a:r>
              <a:rPr lang="zh-TW" altLang="en-US" sz="3200" b="1" dirty="0">
                <a:latin typeface="微軟正黑體" panose="020B0604030504040204" pitchFamily="34" charset="-120"/>
                <a:ea typeface="微軟正黑體" panose="020B0604030504040204" pitchFamily="34" charset="-120"/>
              </a:rPr>
              <a:t>張</a:t>
            </a:r>
            <a:r>
              <a:rPr lang="en-US" altLang="zh-TW" sz="3200" b="1" dirty="0">
                <a:latin typeface="微軟正黑體" panose="020B0604030504040204" pitchFamily="34" charset="-120"/>
                <a:ea typeface="微軟正黑體" panose="020B0604030504040204" pitchFamily="34" charset="-120"/>
              </a:rPr>
              <a:t>(</a:t>
            </a:r>
            <a:r>
              <a:rPr lang="zh-TW" altLang="en-US" sz="3200" b="1" dirty="0">
                <a:solidFill>
                  <a:srgbClr val="0000FF"/>
                </a:solidFill>
                <a:latin typeface="微軟正黑體" panose="020B0604030504040204" pitchFamily="34" charset="-120"/>
                <a:ea typeface="微軟正黑體" panose="020B0604030504040204" pitchFamily="34" charset="-120"/>
              </a:rPr>
              <a:t>最近半年內相片，報</a:t>
            </a:r>
            <a:endParaRPr lang="en-US" altLang="zh-TW" sz="3200" b="1" dirty="0">
              <a:solidFill>
                <a:srgbClr val="0000FF"/>
              </a:solidFill>
              <a:latin typeface="微軟正黑體" panose="020B0604030504040204" pitchFamily="34" charset="-120"/>
              <a:ea typeface="微軟正黑體" panose="020B0604030504040204" pitchFamily="34" charset="-120"/>
            </a:endParaRPr>
          </a:p>
          <a:p>
            <a:r>
              <a:rPr lang="zh-TW" altLang="en-US" sz="3200" b="1" dirty="0">
                <a:solidFill>
                  <a:srgbClr val="0000FF"/>
                </a:solidFill>
                <a:latin typeface="微軟正黑體" panose="020B0604030504040204" pitchFamily="34" charset="-120"/>
                <a:ea typeface="微軟正黑體" panose="020B0604030504040204" pitchFamily="34" charset="-120"/>
              </a:rPr>
              <a:t>     名表貼 </a:t>
            </a:r>
            <a:r>
              <a:rPr lang="en-US" altLang="zh-TW" sz="3200" b="1" dirty="0">
                <a:solidFill>
                  <a:srgbClr val="0000FF"/>
                </a:solidFill>
                <a:latin typeface="微軟正黑體" panose="020B0604030504040204" pitchFamily="34" charset="-120"/>
                <a:ea typeface="微軟正黑體" panose="020B0604030504040204" pitchFamily="34" charset="-120"/>
              </a:rPr>
              <a:t>1 </a:t>
            </a:r>
            <a:r>
              <a:rPr lang="zh-TW" altLang="en-US" sz="3200" b="1" dirty="0">
                <a:solidFill>
                  <a:srgbClr val="0000FF"/>
                </a:solidFill>
                <a:latin typeface="微軟正黑體" panose="020B0604030504040204" pitchFamily="34" charset="-120"/>
                <a:ea typeface="微軟正黑體" panose="020B0604030504040204" pitchFamily="34" charset="-120"/>
              </a:rPr>
              <a:t>張，並另繳 </a:t>
            </a:r>
            <a:r>
              <a:rPr lang="en-US" altLang="zh-TW" sz="3200" b="1" dirty="0">
                <a:solidFill>
                  <a:srgbClr val="0000FF"/>
                </a:solidFill>
                <a:latin typeface="微軟正黑體" panose="020B0604030504040204" pitchFamily="34" charset="-120"/>
                <a:ea typeface="微軟正黑體" panose="020B0604030504040204" pitchFamily="34" charset="-120"/>
              </a:rPr>
              <a:t>1 </a:t>
            </a:r>
            <a:r>
              <a:rPr lang="zh-TW" altLang="en-US" sz="3200" b="1" dirty="0">
                <a:solidFill>
                  <a:srgbClr val="0000FF"/>
                </a:solidFill>
                <a:latin typeface="微軟正黑體" panose="020B0604030504040204" pitchFamily="34" charset="-120"/>
                <a:ea typeface="微軟正黑體" panose="020B0604030504040204" pitchFamily="34" charset="-120"/>
              </a:rPr>
              <a:t>張</a:t>
            </a:r>
            <a:r>
              <a:rPr lang="en-US" altLang="zh-TW" sz="3200" b="1" dirty="0">
                <a:latin typeface="微軟正黑體" panose="020B0604030504040204" pitchFamily="34" charset="-120"/>
                <a:ea typeface="微軟正黑體" panose="020B0604030504040204" pitchFamily="34" charset="-120"/>
              </a:rPr>
              <a:t>)</a:t>
            </a:r>
            <a:r>
              <a:rPr lang="zh-TW" altLang="en-US" sz="3200" b="1" dirty="0">
                <a:latin typeface="微軟正黑體" panose="020B0604030504040204" pitchFamily="34" charset="-120"/>
                <a:ea typeface="微軟正黑體" panose="020B0604030504040204" pitchFamily="34" charset="-120"/>
              </a:rPr>
              <a:t>。</a:t>
            </a:r>
            <a:endParaRPr lang="en-US" altLang="zh-TW" sz="3200" b="1" dirty="0">
              <a:latin typeface="微軟正黑體" panose="020B0604030504040204" pitchFamily="34" charset="-120"/>
              <a:ea typeface="微軟正黑體" panose="020B0604030504040204" pitchFamily="34" charset="-120"/>
            </a:endParaRPr>
          </a:p>
          <a:p>
            <a:endParaRPr lang="zh-TW" altLang="en-US" sz="3200" b="1" dirty="0">
              <a:latin typeface="微軟正黑體" panose="020B0604030504040204" pitchFamily="34" charset="-120"/>
              <a:ea typeface="微軟正黑體" panose="020B0604030504040204" pitchFamily="34" charset="-120"/>
            </a:endParaRPr>
          </a:p>
          <a:p>
            <a:pPr marL="514350" indent="-514350">
              <a:lnSpc>
                <a:spcPts val="4000"/>
              </a:lnSpc>
              <a:spcBef>
                <a:spcPts val="0"/>
              </a:spcBef>
              <a:buAutoNum type="arabicPeriod" startAt="3"/>
            </a:pPr>
            <a:r>
              <a:rPr lang="zh-TW" altLang="en-US" sz="3200" b="1" dirty="0">
                <a:latin typeface="微軟正黑體" panose="020B0604030504040204" pitchFamily="34" charset="-120"/>
                <a:ea typeface="微軟正黑體" panose="020B0604030504040204" pitchFamily="34" charset="-120"/>
              </a:rPr>
              <a:t>個別報名者</a:t>
            </a:r>
            <a:r>
              <a:rPr lang="en-US" altLang="zh-TW" sz="3200" b="1" dirty="0">
                <a:solidFill>
                  <a:srgbClr val="0000FF"/>
                </a:solidFill>
                <a:latin typeface="微軟正黑體" panose="020B0604030504040204" pitchFamily="34" charset="-120"/>
                <a:ea typeface="微軟正黑體" panose="020B0604030504040204" pitchFamily="34" charset="-120"/>
              </a:rPr>
              <a:t>(</a:t>
            </a:r>
            <a:r>
              <a:rPr lang="zh-TW" altLang="en-US" sz="3200" b="1" dirty="0">
                <a:solidFill>
                  <a:srgbClr val="0000FF"/>
                </a:solidFill>
                <a:latin typeface="微軟正黑體" panose="020B0604030504040204" pitchFamily="34" charset="-120"/>
                <a:ea typeface="微軟正黑體" panose="020B0604030504040204" pitchFamily="34" charset="-120"/>
              </a:rPr>
              <a:t>即報考外校者、報考一般智能資優教育方案者</a:t>
            </a:r>
            <a:r>
              <a:rPr lang="en-US" altLang="zh-TW" sz="3200" b="1" dirty="0">
                <a:solidFill>
                  <a:srgbClr val="0000FF"/>
                </a:solidFill>
                <a:latin typeface="微軟正黑體" panose="020B0604030504040204" pitchFamily="34" charset="-120"/>
                <a:ea typeface="微軟正黑體" panose="020B0604030504040204" pitchFamily="34" charset="-120"/>
              </a:rPr>
              <a:t>)</a:t>
            </a:r>
            <a:r>
              <a:rPr lang="zh-TW" altLang="en-US" sz="3200" b="1" dirty="0">
                <a:latin typeface="微軟正黑體" panose="020B0604030504040204" pitchFamily="34" charset="-120"/>
                <a:ea typeface="微軟正黑體" panose="020B0604030504040204" pitchFamily="34" charset="-120"/>
              </a:rPr>
              <a:t>亦備齊上述規定文件及掛號回郵信封</a:t>
            </a:r>
            <a:r>
              <a:rPr lang="en-US" altLang="zh-TW" sz="3200" b="1" dirty="0">
                <a:latin typeface="微軟正黑體" panose="020B0604030504040204" pitchFamily="34" charset="-120"/>
                <a:ea typeface="微軟正黑體" panose="020B0604030504040204" pitchFamily="34" charset="-120"/>
              </a:rPr>
              <a:t>2</a:t>
            </a:r>
            <a:r>
              <a:rPr lang="zh-TW" altLang="en-US" sz="3200" b="1" dirty="0">
                <a:latin typeface="微軟正黑體" panose="020B0604030504040204" pitchFamily="34" charset="-120"/>
                <a:ea typeface="微軟正黑體" panose="020B0604030504040204" pitchFamily="34" charset="-120"/>
              </a:rPr>
              <a:t>個（請自行填寫收件人</a:t>
            </a:r>
            <a:r>
              <a:rPr lang="en-US" altLang="zh-TW" sz="3200" b="1" dirty="0">
                <a:latin typeface="微軟正黑體" panose="020B0604030504040204" pitchFamily="34" charset="-120"/>
                <a:ea typeface="微軟正黑體" panose="020B0604030504040204" pitchFamily="34" charset="-120"/>
              </a:rPr>
              <a:t>【</a:t>
            </a:r>
            <a:r>
              <a:rPr lang="zh-TW" altLang="en-US" sz="3200" b="1" dirty="0">
                <a:latin typeface="微軟正黑體" panose="020B0604030504040204" pitchFamily="34" charset="-120"/>
                <a:ea typeface="微軟正黑體" panose="020B0604030504040204" pitchFamily="34" charset="-120"/>
              </a:rPr>
              <a:t>考生</a:t>
            </a:r>
            <a:r>
              <a:rPr lang="en-US" altLang="zh-TW" sz="3200" b="1" dirty="0">
                <a:latin typeface="微軟正黑體" panose="020B0604030504040204" pitchFamily="34" charset="-120"/>
                <a:ea typeface="微軟正黑體" panose="020B0604030504040204" pitchFamily="34" charset="-120"/>
              </a:rPr>
              <a:t>】</a:t>
            </a:r>
            <a:r>
              <a:rPr lang="zh-TW" altLang="en-US" sz="3200" b="1" dirty="0">
                <a:latin typeface="微軟正黑體" panose="020B0604030504040204" pitchFamily="34" charset="-120"/>
                <a:ea typeface="微軟正黑體" panose="020B0604030504040204" pitchFamily="34" charset="-120"/>
              </a:rPr>
              <a:t>姓名、住址，並貼足掛號郵票</a:t>
            </a:r>
            <a:r>
              <a:rPr lang="en-US" altLang="zh-TW" sz="3200" b="1" dirty="0">
                <a:latin typeface="微軟正黑體" panose="020B0604030504040204" pitchFamily="34" charset="-120"/>
                <a:ea typeface="微軟正黑體" panose="020B0604030504040204" pitchFamily="34" charset="-120"/>
              </a:rPr>
              <a:t>36</a:t>
            </a:r>
            <a:r>
              <a:rPr lang="zh-TW" altLang="en-US" sz="3200" b="1" dirty="0">
                <a:latin typeface="微軟正黑體" panose="020B0604030504040204" pitchFamily="34" charset="-120"/>
                <a:ea typeface="微軟正黑體" panose="020B0604030504040204" pitchFamily="34" charset="-120"/>
              </a:rPr>
              <a:t>元）</a:t>
            </a:r>
            <a:endParaRPr lang="en-US" altLang="zh-TW" sz="32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152072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591328" y="169402"/>
            <a:ext cx="396134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複選報名手續</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-2</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18838" y="1727403"/>
            <a:ext cx="7724567" cy="5042406"/>
          </a:xfrm>
          <a:prstGeom prst="rect">
            <a:avLst/>
          </a:prstGeom>
        </p:spPr>
        <p:txBody>
          <a:bodyPr wrap="square">
            <a:spAutoFit/>
          </a:bodyPr>
          <a:lstStyle/>
          <a:p>
            <a:pPr marL="514350" indent="-514350">
              <a:lnSpc>
                <a:spcPts val="4000"/>
              </a:lnSpc>
              <a:buAutoNum type="arabicPeriod" startAt="4"/>
            </a:pPr>
            <a:r>
              <a:rPr lang="zh-TW" altLang="en-US" sz="3200" b="1" dirty="0">
                <a:solidFill>
                  <a:prstClr val="black"/>
                </a:solidFill>
                <a:latin typeface="微軟正黑體" panose="020B0604030504040204" pitchFamily="34" charset="-120"/>
                <a:ea typeface="微軟正黑體" panose="020B0604030504040204" pitchFamily="34" charset="-120"/>
              </a:rPr>
              <a:t>複選報名費</a:t>
            </a:r>
            <a:r>
              <a:rPr lang="en-US" altLang="zh-TW" sz="3200" b="1" dirty="0">
                <a:solidFill>
                  <a:prstClr val="black"/>
                </a:solidFill>
                <a:latin typeface="微軟正黑體" panose="020B0604030504040204" pitchFamily="34" charset="-120"/>
                <a:ea typeface="微軟正黑體" panose="020B0604030504040204" pitchFamily="34" charset="-120"/>
              </a:rPr>
              <a:t>1,200</a:t>
            </a:r>
            <a:r>
              <a:rPr lang="zh-TW" altLang="en-US" sz="3200" b="1" dirty="0">
                <a:solidFill>
                  <a:prstClr val="black"/>
                </a:solidFill>
                <a:latin typeface="微軟正黑體" panose="020B0604030504040204" pitchFamily="34" charset="-120"/>
                <a:ea typeface="微軟正黑體" panose="020B0604030504040204" pitchFamily="34" charset="-120"/>
              </a:rPr>
              <a:t>元整</a:t>
            </a:r>
            <a:r>
              <a:rPr lang="en-US" altLang="zh-TW" sz="3200" b="1" dirty="0">
                <a:solidFill>
                  <a:prstClr val="black"/>
                </a:solidFill>
                <a:latin typeface="微軟正黑體" panose="020B0604030504040204" pitchFamily="34" charset="-120"/>
                <a:ea typeface="微軟正黑體" panose="020B0604030504040204" pitchFamily="34" charset="-120"/>
              </a:rPr>
              <a:t>(</a:t>
            </a:r>
            <a:r>
              <a:rPr lang="zh-TW" altLang="en-US" sz="3200" b="1" dirty="0">
                <a:solidFill>
                  <a:prstClr val="black"/>
                </a:solidFill>
                <a:latin typeface="微軟正黑體" panose="020B0604030504040204" pitchFamily="34" charset="-120"/>
                <a:ea typeface="微軟正黑體" panose="020B0604030504040204" pitchFamily="34" charset="-120"/>
              </a:rPr>
              <a:t>低</a:t>
            </a:r>
            <a:r>
              <a:rPr lang="zh-TW" altLang="en-US" sz="3200" b="1" dirty="0">
                <a:solidFill>
                  <a:prstClr val="black"/>
                </a:solidFill>
                <a:latin typeface="新細明體" panose="02020500000000000000" pitchFamily="18" charset="-120"/>
                <a:ea typeface="新細明體" panose="02020500000000000000" pitchFamily="18" charset="-120"/>
              </a:rPr>
              <a:t>、</a:t>
            </a:r>
            <a:r>
              <a:rPr lang="zh-TW" altLang="en-US" sz="3200" b="1" dirty="0">
                <a:solidFill>
                  <a:prstClr val="black"/>
                </a:solidFill>
                <a:latin typeface="微軟正黑體" panose="020B0604030504040204" pitchFamily="34" charset="-120"/>
                <a:ea typeface="微軟正黑體" panose="020B0604030504040204" pitchFamily="34" charset="-120"/>
              </a:rPr>
              <a:t>中低收入戶</a:t>
            </a:r>
            <a:endParaRPr lang="en-US" altLang="zh-TW" sz="3200" b="1" dirty="0">
              <a:solidFill>
                <a:prstClr val="black"/>
              </a:solidFill>
              <a:latin typeface="微軟正黑體" panose="020B0604030504040204" pitchFamily="34" charset="-120"/>
              <a:ea typeface="微軟正黑體" panose="020B0604030504040204" pitchFamily="34" charset="-120"/>
            </a:endParaRPr>
          </a:p>
          <a:p>
            <a:pPr>
              <a:lnSpc>
                <a:spcPts val="4000"/>
              </a:lnSpc>
            </a:pPr>
            <a:r>
              <a:rPr lang="zh-TW" altLang="en-US" sz="3200" b="1" dirty="0">
                <a:solidFill>
                  <a:prstClr val="black"/>
                </a:solidFill>
                <a:latin typeface="微軟正黑體" panose="020B0604030504040204" pitchFamily="34" charset="-120"/>
                <a:ea typeface="微軟正黑體" panose="020B0604030504040204" pitchFamily="34" charset="-120"/>
              </a:rPr>
              <a:t>     學生免繳</a:t>
            </a:r>
            <a:r>
              <a:rPr lang="en-US" altLang="zh-TW" sz="3200" b="1" dirty="0">
                <a:solidFill>
                  <a:prstClr val="black"/>
                </a:solidFill>
                <a:latin typeface="微軟正黑體" panose="020B0604030504040204" pitchFamily="34" charset="-120"/>
                <a:ea typeface="微軟正黑體" panose="020B0604030504040204" pitchFamily="34" charset="-120"/>
              </a:rPr>
              <a:t>)</a:t>
            </a:r>
            <a:r>
              <a:rPr lang="zh-TW" altLang="en-US" sz="3200" b="1" dirty="0">
                <a:solidFill>
                  <a:prstClr val="black"/>
                </a:solidFill>
                <a:latin typeface="微軟正黑體" panose="020B0604030504040204" pitchFamily="34" charset="-120"/>
                <a:ea typeface="微軟正黑體" panose="020B0604030504040204" pitchFamily="34" charset="-120"/>
              </a:rPr>
              <a:t>。</a:t>
            </a:r>
            <a:endParaRPr lang="en-US" altLang="zh-TW" sz="3200" b="1" dirty="0">
              <a:solidFill>
                <a:prstClr val="black"/>
              </a:solidFill>
              <a:latin typeface="微軟正黑體" panose="020B0604030504040204" pitchFamily="34" charset="-120"/>
              <a:ea typeface="微軟正黑體" panose="020B0604030504040204" pitchFamily="34" charset="-120"/>
            </a:endParaRPr>
          </a:p>
          <a:p>
            <a:pPr>
              <a:lnSpc>
                <a:spcPts val="3300"/>
              </a:lnSpc>
            </a:pPr>
            <a:endParaRPr lang="en-US" altLang="zh-TW" sz="3200" b="1" dirty="0">
              <a:solidFill>
                <a:prstClr val="black"/>
              </a:solidFill>
              <a:latin typeface="微軟正黑體" panose="020B0604030504040204" pitchFamily="34" charset="-120"/>
              <a:ea typeface="微軟正黑體" panose="020B0604030504040204" pitchFamily="34" charset="-120"/>
            </a:endParaRPr>
          </a:p>
          <a:p>
            <a:pPr>
              <a:lnSpc>
                <a:spcPts val="4000"/>
              </a:lnSpc>
            </a:pPr>
            <a:r>
              <a:rPr lang="en-US" altLang="zh-TW" sz="3200" b="1" u="sng" dirty="0">
                <a:solidFill>
                  <a:srgbClr val="0000FF"/>
                </a:solidFill>
                <a:latin typeface="微軟正黑體" panose="020B0604030504040204" pitchFamily="34" charset="-120"/>
                <a:ea typeface="微軟正黑體" panose="020B0604030504040204" pitchFamily="34" charset="-120"/>
              </a:rPr>
              <a:t>5.</a:t>
            </a:r>
            <a:r>
              <a:rPr lang="zh-TW" altLang="en-US" sz="3200" b="1" u="sng" dirty="0">
                <a:solidFill>
                  <a:srgbClr val="0000FF"/>
                </a:solidFill>
                <a:latin typeface="微軟正黑體" panose="020B0604030504040204" pitchFamily="34" charset="-120"/>
                <a:ea typeface="微軟正黑體" panose="020B0604030504040204" pitchFamily="34" charset="-120"/>
              </a:rPr>
              <a:t> 身心障礙學生及突發傷病考生如有特殊</a:t>
            </a:r>
            <a:endParaRPr lang="en-US" altLang="zh-TW" sz="3200" b="1" u="sng" dirty="0">
              <a:solidFill>
                <a:srgbClr val="0000FF"/>
              </a:solidFill>
              <a:latin typeface="微軟正黑體" panose="020B0604030504040204" pitchFamily="34" charset="-120"/>
              <a:ea typeface="微軟正黑體" panose="020B0604030504040204" pitchFamily="34" charset="-120"/>
            </a:endParaRPr>
          </a:p>
          <a:p>
            <a:pPr>
              <a:lnSpc>
                <a:spcPts val="4000"/>
              </a:lnSpc>
            </a:pPr>
            <a:r>
              <a:rPr lang="zh-TW" altLang="en-US" sz="3200" b="1" dirty="0">
                <a:solidFill>
                  <a:srgbClr val="0000FF"/>
                </a:solidFill>
                <a:latin typeface="微軟正黑體" panose="020B0604030504040204" pitchFamily="34" charset="-120"/>
                <a:ea typeface="微軟正黑體" panose="020B0604030504040204" pitchFamily="34" charset="-120"/>
              </a:rPr>
              <a:t>    </a:t>
            </a:r>
            <a:r>
              <a:rPr lang="zh-TW" altLang="en-US" sz="3200" b="1" u="sng" dirty="0">
                <a:solidFill>
                  <a:srgbClr val="0000FF"/>
                </a:solidFill>
                <a:latin typeface="微軟正黑體" panose="020B0604030504040204" pitchFamily="34" charset="-120"/>
                <a:ea typeface="微軟正黑體" panose="020B0604030504040204" pitchFamily="34" charset="-120"/>
              </a:rPr>
              <a:t>需求</a:t>
            </a:r>
            <a:r>
              <a:rPr lang="zh-TW" altLang="en-US" sz="3200" b="1" dirty="0">
                <a:latin typeface="微軟正黑體" panose="020B0604030504040204" pitchFamily="34" charset="-120"/>
                <a:ea typeface="微軟正黑體" panose="020B0604030504040204" pitchFamily="34" charset="-120"/>
              </a:rPr>
              <a:t>，請填寫身心障礙及突發傷病考生</a:t>
            </a:r>
            <a:endParaRPr lang="en-US" altLang="zh-TW" sz="3200" b="1" dirty="0">
              <a:latin typeface="微軟正黑體" panose="020B0604030504040204" pitchFamily="34" charset="-120"/>
              <a:ea typeface="微軟正黑體" panose="020B0604030504040204" pitchFamily="34" charset="-120"/>
            </a:endParaRPr>
          </a:p>
          <a:p>
            <a:pPr>
              <a:lnSpc>
                <a:spcPts val="4000"/>
              </a:lnSpc>
            </a:pPr>
            <a:r>
              <a:rPr lang="zh-TW" altLang="en-US" sz="3200" b="1" dirty="0">
                <a:latin typeface="微軟正黑體" panose="020B0604030504040204" pitchFamily="34" charset="-120"/>
                <a:ea typeface="微軟正黑體" panose="020B0604030504040204" pitchFamily="34" charset="-120"/>
              </a:rPr>
              <a:t>    參加鑑定服務需求申請表</a:t>
            </a:r>
            <a:r>
              <a:rPr lang="en-US" altLang="zh-TW" sz="3200" b="1" dirty="0">
                <a:latin typeface="微軟正黑體" panose="020B0604030504040204" pitchFamily="34" charset="-120"/>
                <a:ea typeface="微軟正黑體" panose="020B0604030504040204" pitchFamily="34" charset="-120"/>
              </a:rPr>
              <a:t>(</a:t>
            </a:r>
            <a:r>
              <a:rPr lang="zh-TW" altLang="en-US" sz="3200" b="1" dirty="0">
                <a:latin typeface="微軟正黑體" panose="020B0604030504040204" pitchFamily="34" charset="-120"/>
                <a:ea typeface="微軟正黑體" panose="020B0604030504040204" pitchFamily="34" charset="-120"/>
              </a:rPr>
              <a:t>如簡章附件</a:t>
            </a:r>
            <a:endParaRPr lang="en-US" altLang="zh-TW" sz="3200" b="1" dirty="0">
              <a:latin typeface="微軟正黑體" panose="020B0604030504040204" pitchFamily="34" charset="-120"/>
              <a:ea typeface="微軟正黑體" panose="020B0604030504040204" pitchFamily="34" charset="-120"/>
            </a:endParaRPr>
          </a:p>
          <a:p>
            <a:pPr>
              <a:lnSpc>
                <a:spcPts val="4000"/>
              </a:lnSpc>
            </a:pPr>
            <a:r>
              <a:rPr lang="zh-TW" altLang="en-US" sz="3200" b="1" dirty="0">
                <a:latin typeface="微軟正黑體" panose="020B0604030504040204" pitchFamily="34" charset="-120"/>
                <a:ea typeface="微軟正黑體" panose="020B0604030504040204" pitchFamily="34" charset="-120"/>
              </a:rPr>
              <a:t>    二</a:t>
            </a:r>
            <a:r>
              <a:rPr lang="en-US" altLang="zh-TW" sz="3200" b="1" dirty="0">
                <a:latin typeface="微軟正黑體" panose="020B0604030504040204" pitchFamily="34" charset="-120"/>
                <a:ea typeface="微軟正黑體" panose="020B0604030504040204" pitchFamily="34" charset="-120"/>
              </a:rPr>
              <a:t>)</a:t>
            </a:r>
            <a:r>
              <a:rPr lang="zh-TW" altLang="en-US" sz="3200" b="1" dirty="0">
                <a:latin typeface="微軟正黑體" panose="020B0604030504040204" pitchFamily="34" charset="-120"/>
                <a:ea typeface="微軟正黑體" panose="020B0604030504040204" pitchFamily="34" charset="-120"/>
              </a:rPr>
              <a:t>，並於報名時繳交，除突發傷病者得</a:t>
            </a:r>
            <a:endParaRPr lang="en-US" altLang="zh-TW" sz="3200" b="1" dirty="0">
              <a:latin typeface="微軟正黑體" panose="020B0604030504040204" pitchFamily="34" charset="-120"/>
              <a:ea typeface="微軟正黑體" panose="020B0604030504040204" pitchFamily="34" charset="-120"/>
            </a:endParaRPr>
          </a:p>
          <a:p>
            <a:pPr>
              <a:lnSpc>
                <a:spcPts val="4000"/>
              </a:lnSpc>
            </a:pPr>
            <a:r>
              <a:rPr lang="zh-TW" altLang="en-US" sz="3200" b="1" dirty="0">
                <a:latin typeface="微軟正黑體" panose="020B0604030504040204" pitchFamily="34" charset="-120"/>
                <a:ea typeface="微軟正黑體" panose="020B0604030504040204" pitchFamily="34" charset="-120"/>
              </a:rPr>
              <a:t>    於鑑定前補申請外，逾期未申請者，不</a:t>
            </a:r>
            <a:endParaRPr lang="en-US" altLang="zh-TW" sz="3200" b="1" dirty="0">
              <a:latin typeface="微軟正黑體" panose="020B0604030504040204" pitchFamily="34" charset="-120"/>
              <a:ea typeface="微軟正黑體" panose="020B0604030504040204" pitchFamily="34" charset="-120"/>
            </a:endParaRPr>
          </a:p>
          <a:p>
            <a:pPr>
              <a:lnSpc>
                <a:spcPts val="4000"/>
              </a:lnSpc>
            </a:pPr>
            <a:r>
              <a:rPr lang="zh-TW" altLang="en-US" sz="3200" b="1" dirty="0">
                <a:latin typeface="微軟正黑體" panose="020B0604030504040204" pitchFamily="34" charset="-120"/>
                <a:ea typeface="微軟正黑體" panose="020B0604030504040204" pitchFamily="34" charset="-120"/>
              </a:rPr>
              <a:t>    予受理，視同棄權。 </a:t>
            </a:r>
            <a:endParaRPr lang="en-US" altLang="zh-TW" sz="3200" b="1" dirty="0">
              <a:latin typeface="微軟正黑體" panose="020B0604030504040204" pitchFamily="34" charset="-120"/>
              <a:ea typeface="微軟正黑體" panose="020B0604030504040204" pitchFamily="34" charset="-120"/>
            </a:endParaRPr>
          </a:p>
          <a:p>
            <a:pPr>
              <a:lnSpc>
                <a:spcPts val="3300"/>
              </a:lnSpc>
            </a:pPr>
            <a:endParaRPr lang="zh-TW" altLang="en-US" sz="3200" b="1" dirty="0">
              <a:solidFill>
                <a:prstClr val="black"/>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524250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591328" y="169402"/>
            <a:ext cx="396134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複選報名手續</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-3</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14764" y="1844592"/>
            <a:ext cx="7845761" cy="2516073"/>
          </a:xfrm>
          <a:prstGeom prst="rect">
            <a:avLst/>
          </a:prstGeom>
        </p:spPr>
        <p:txBody>
          <a:bodyPr wrap="square">
            <a:spAutoFit/>
          </a:bodyPr>
          <a:lstStyle/>
          <a:p>
            <a:pPr>
              <a:lnSpc>
                <a:spcPts val="3300"/>
              </a:lnSpc>
              <a:spcBef>
                <a:spcPts val="600"/>
              </a:spcBef>
              <a:defRPr/>
            </a:pPr>
            <a:r>
              <a:rPr lang="en-US" altLang="zh-TW" sz="3000" b="1" dirty="0">
                <a:latin typeface="微軟正黑體" panose="020B0604030504040204" pitchFamily="34" charset="-120"/>
                <a:ea typeface="微軟正黑體" panose="020B0604030504040204" pitchFamily="34" charset="-120"/>
              </a:rPr>
              <a:t>6.</a:t>
            </a:r>
            <a:r>
              <a:rPr lang="zh-TW" altLang="en-US" sz="3000" b="1" dirty="0">
                <a:latin typeface="微軟正黑體" panose="020B0604030504040204" pitchFamily="34" charset="-120"/>
                <a:ea typeface="微軟正黑體" panose="020B0604030504040204" pitchFamily="34" charset="-120"/>
              </a:rPr>
              <a:t>報名手續一經完成，除因傷病住院無法參加</a:t>
            </a:r>
            <a:endParaRPr lang="en-US" altLang="zh-TW" sz="3000" b="1" dirty="0">
              <a:latin typeface="微軟正黑體" panose="020B0604030504040204" pitchFamily="34" charset="-120"/>
              <a:ea typeface="微軟正黑體" panose="020B0604030504040204" pitchFamily="34" charset="-120"/>
            </a:endParaRPr>
          </a:p>
          <a:p>
            <a:pPr>
              <a:lnSpc>
                <a:spcPts val="3300"/>
              </a:lnSpc>
              <a:spcBef>
                <a:spcPts val="600"/>
              </a:spcBef>
              <a:defRPr/>
            </a:pPr>
            <a:r>
              <a:rPr lang="zh-TW" altLang="en-US" sz="3000" b="1" dirty="0">
                <a:latin typeface="微軟正黑體" panose="020B0604030504040204" pitchFamily="34" charset="-120"/>
                <a:ea typeface="微軟正黑體" panose="020B0604030504040204" pitchFamily="34" charset="-120"/>
              </a:rPr>
              <a:t>   應試者</a:t>
            </a:r>
            <a:r>
              <a:rPr lang="en-US" altLang="zh-TW" sz="3000" b="1" dirty="0">
                <a:latin typeface="微軟正黑體" panose="020B0604030504040204" pitchFamily="34" charset="-120"/>
                <a:ea typeface="微軟正黑體" panose="020B0604030504040204" pitchFamily="34" charset="-120"/>
              </a:rPr>
              <a:t>(</a:t>
            </a:r>
            <a:r>
              <a:rPr lang="zh-TW" altLang="en-US" sz="3000" b="1" dirty="0">
                <a:latin typeface="微軟正黑體" panose="020B0604030504040204" pitchFamily="34" charset="-120"/>
                <a:ea typeface="微軟正黑體" panose="020B0604030504040204" pitchFamily="34" charset="-120"/>
              </a:rPr>
              <a:t>須檢附證明</a:t>
            </a:r>
            <a:r>
              <a:rPr lang="en-US" altLang="zh-TW" sz="3000" b="1" dirty="0">
                <a:latin typeface="微軟正黑體" panose="020B0604030504040204" pitchFamily="34" charset="-120"/>
                <a:ea typeface="微軟正黑體" panose="020B0604030504040204" pitchFamily="34" charset="-120"/>
              </a:rPr>
              <a:t>)</a:t>
            </a:r>
            <a:r>
              <a:rPr lang="zh-TW" altLang="en-US" sz="3000" b="1" dirty="0">
                <a:latin typeface="微軟正黑體" panose="020B0604030504040204" pitchFamily="34" charset="-120"/>
                <a:ea typeface="微軟正黑體" panose="020B0604030504040204" pitchFamily="34" charset="-120"/>
              </a:rPr>
              <a:t>，概不退還鑑定報名費。</a:t>
            </a:r>
            <a:endParaRPr lang="en-US" altLang="zh-TW" sz="3000" b="1" dirty="0">
              <a:latin typeface="微軟正黑體" panose="020B0604030504040204" pitchFamily="34" charset="-120"/>
              <a:ea typeface="微軟正黑體" panose="020B0604030504040204" pitchFamily="34" charset="-120"/>
            </a:endParaRPr>
          </a:p>
          <a:p>
            <a:pPr>
              <a:lnSpc>
                <a:spcPts val="3300"/>
              </a:lnSpc>
              <a:spcBef>
                <a:spcPts val="600"/>
              </a:spcBef>
              <a:defRPr/>
            </a:pPr>
            <a:endParaRPr lang="en-US" altLang="zh-TW" sz="3000" b="1" dirty="0">
              <a:latin typeface="微軟正黑體" panose="020B0604030504040204" pitchFamily="34" charset="-120"/>
              <a:ea typeface="微軟正黑體" panose="020B0604030504040204" pitchFamily="34" charset="-120"/>
            </a:endParaRPr>
          </a:p>
          <a:p>
            <a:pPr>
              <a:lnSpc>
                <a:spcPts val="3300"/>
              </a:lnSpc>
              <a:spcBef>
                <a:spcPts val="600"/>
              </a:spcBef>
              <a:defRPr/>
            </a:pPr>
            <a:r>
              <a:rPr lang="en-US" altLang="zh-TW" sz="3000" b="1" dirty="0">
                <a:latin typeface="微軟正黑體" panose="020B0604030504040204" pitchFamily="34" charset="-120"/>
                <a:ea typeface="微軟正黑體" panose="020B0604030504040204" pitchFamily="34" charset="-120"/>
              </a:rPr>
              <a:t>7.</a:t>
            </a:r>
            <a:r>
              <a:rPr lang="zh-TW" altLang="en-US" sz="3000" b="1" dirty="0">
                <a:latin typeface="微軟正黑體" panose="020B0604030504040204" pitchFamily="34" charset="-120"/>
                <a:ea typeface="微軟正黑體" panose="020B0604030504040204" pitchFamily="34" charset="-120"/>
              </a:rPr>
              <a:t>如遇天災非人為因素，導致測驗日期調整，</a:t>
            </a:r>
            <a:endParaRPr lang="en-US" altLang="zh-TW" sz="3000" b="1" dirty="0">
              <a:latin typeface="微軟正黑體" panose="020B0604030504040204" pitchFamily="34" charset="-120"/>
              <a:ea typeface="微軟正黑體" panose="020B0604030504040204" pitchFamily="34" charset="-120"/>
            </a:endParaRPr>
          </a:p>
          <a:p>
            <a:pPr>
              <a:lnSpc>
                <a:spcPts val="3300"/>
              </a:lnSpc>
              <a:spcBef>
                <a:spcPts val="600"/>
              </a:spcBef>
              <a:defRPr/>
            </a:pPr>
            <a:r>
              <a:rPr lang="zh-TW" altLang="en-US" sz="3000" b="1" dirty="0">
                <a:latin typeface="微軟正黑體" panose="020B0604030504040204" pitchFamily="34" charset="-120"/>
                <a:ea typeface="微軟正黑體" panose="020B0604030504040204" pitchFamily="34" charset="-120"/>
              </a:rPr>
              <a:t>   權益受損者，得要求退費。</a:t>
            </a:r>
          </a:p>
        </p:txBody>
      </p:sp>
    </p:spTree>
    <p:extLst>
      <p:ext uri="{BB962C8B-B14F-4D97-AF65-F5344CB8AC3E}">
        <p14:creationId xmlns:p14="http://schemas.microsoft.com/office/powerpoint/2010/main" val="1400090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591329" y="169402"/>
            <a:ext cx="396134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初選鑑定方式</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-1</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32017" y="1784208"/>
            <a:ext cx="7845761" cy="2144177"/>
          </a:xfrm>
          <a:prstGeom prst="rect">
            <a:avLst/>
          </a:prstGeom>
        </p:spPr>
        <p:txBody>
          <a:bodyPr wrap="square">
            <a:spAutoFit/>
          </a:bodyPr>
          <a:lstStyle/>
          <a:p>
            <a:pPr marL="514350" indent="-514350">
              <a:lnSpc>
                <a:spcPts val="4000"/>
              </a:lnSpc>
              <a:spcBef>
                <a:spcPts val="0"/>
              </a:spcBef>
              <a:buFont typeface="+mj-lt"/>
              <a:buAutoNum type="arabicPeriod"/>
            </a:pPr>
            <a:r>
              <a:rPr lang="zh-TW" altLang="en-US" sz="2800" b="1" dirty="0">
                <a:latin typeface="微軟正黑體" panose="020B0604030504040204" pitchFamily="34" charset="-120"/>
                <a:ea typeface="微軟正黑體" panose="020B0604030504040204" pitchFamily="34" charset="-120"/>
              </a:rPr>
              <a:t>時間：</a:t>
            </a:r>
            <a:r>
              <a:rPr lang="en-US" altLang="zh-TW" sz="2800" b="1" u="sng" dirty="0">
                <a:solidFill>
                  <a:srgbClr val="0000FF"/>
                </a:solidFill>
                <a:latin typeface="微軟正黑體" panose="020B0604030504040204" pitchFamily="34" charset="-120"/>
                <a:ea typeface="微軟正黑體" panose="020B0604030504040204" pitchFamily="34" charset="-120"/>
              </a:rPr>
              <a:t>115</a:t>
            </a:r>
            <a:r>
              <a:rPr lang="zh-TW" altLang="en-US" sz="2800" b="1" u="sng" dirty="0">
                <a:solidFill>
                  <a:srgbClr val="0000FF"/>
                </a:solidFill>
                <a:latin typeface="微軟正黑體" panose="020B0604030504040204" pitchFamily="34" charset="-120"/>
                <a:ea typeface="微軟正黑體" panose="020B0604030504040204" pitchFamily="34" charset="-120"/>
              </a:rPr>
              <a:t>年</a:t>
            </a:r>
            <a:r>
              <a:rPr lang="en-US" altLang="zh-TW" sz="2800" b="1" u="sng" dirty="0">
                <a:solidFill>
                  <a:srgbClr val="0000FF"/>
                </a:solidFill>
                <a:latin typeface="微軟正黑體" panose="020B0604030504040204" pitchFamily="34" charset="-120"/>
                <a:ea typeface="微軟正黑體" panose="020B0604030504040204" pitchFamily="34" charset="-120"/>
              </a:rPr>
              <a:t>3</a:t>
            </a:r>
            <a:r>
              <a:rPr lang="zh-TW" altLang="en-US" sz="2800" b="1" u="sng" dirty="0">
                <a:solidFill>
                  <a:srgbClr val="0000FF"/>
                </a:solidFill>
                <a:latin typeface="微軟正黑體" panose="020B0604030504040204" pitchFamily="34" charset="-120"/>
                <a:ea typeface="微軟正黑體" panose="020B0604030504040204" pitchFamily="34" charset="-120"/>
              </a:rPr>
              <a:t>月</a:t>
            </a:r>
            <a:r>
              <a:rPr lang="en-US" altLang="zh-TW" sz="2800" b="1" u="sng" dirty="0">
                <a:solidFill>
                  <a:srgbClr val="0000FF"/>
                </a:solidFill>
                <a:latin typeface="微軟正黑體" panose="020B0604030504040204" pitchFamily="34" charset="-120"/>
                <a:ea typeface="微軟正黑體" panose="020B0604030504040204" pitchFamily="34" charset="-120"/>
              </a:rPr>
              <a:t>14</a:t>
            </a:r>
            <a:r>
              <a:rPr lang="zh-TW" altLang="en-US" sz="2800" b="1" u="sng" dirty="0">
                <a:solidFill>
                  <a:srgbClr val="0000FF"/>
                </a:solidFill>
                <a:latin typeface="微軟正黑體" panose="020B0604030504040204" pitchFamily="34" charset="-120"/>
                <a:ea typeface="微軟正黑體" panose="020B0604030504040204" pitchFamily="34" charset="-120"/>
              </a:rPr>
              <a:t>日（星期六）</a:t>
            </a:r>
            <a:endParaRPr lang="en-US" altLang="zh-TW" sz="2800" b="1" u="sng" dirty="0">
              <a:solidFill>
                <a:srgbClr val="0000FF"/>
              </a:solidFill>
              <a:latin typeface="微軟正黑體" panose="020B0604030504040204" pitchFamily="34" charset="-120"/>
              <a:ea typeface="微軟正黑體" panose="020B0604030504040204" pitchFamily="34" charset="-120"/>
            </a:endParaRPr>
          </a:p>
          <a:p>
            <a:pPr>
              <a:lnSpc>
                <a:spcPts val="4000"/>
              </a:lnSpc>
              <a:spcBef>
                <a:spcPts val="0"/>
              </a:spcBef>
            </a:pPr>
            <a:r>
              <a:rPr lang="zh-TW" altLang="en-US" sz="2800" b="1" dirty="0">
                <a:solidFill>
                  <a:srgbClr val="0000FF"/>
                </a:solidFill>
                <a:latin typeface="微軟正黑體" panose="020B0604030504040204" pitchFamily="34" charset="-120"/>
                <a:ea typeface="微軟正黑體" panose="020B0604030504040204" pitchFamily="34" charset="-120"/>
              </a:rPr>
              <a:t>　  </a:t>
            </a:r>
            <a:r>
              <a:rPr lang="zh-TW" altLang="en-US" sz="2800" b="1" u="sng" dirty="0">
                <a:solidFill>
                  <a:srgbClr val="0000FF"/>
                </a:solidFill>
                <a:latin typeface="微軟正黑體" panose="020B0604030504040204" pitchFamily="34" charset="-120"/>
                <a:ea typeface="微軟正黑體" panose="020B0604030504040204" pitchFamily="34" charset="-120"/>
              </a:rPr>
              <a:t>上午</a:t>
            </a:r>
            <a:r>
              <a:rPr lang="en-US" altLang="zh-TW" sz="2800" b="1" u="sng" dirty="0">
                <a:solidFill>
                  <a:srgbClr val="0000FF"/>
                </a:solidFill>
                <a:latin typeface="微軟正黑體" panose="020B0604030504040204" pitchFamily="34" charset="-120"/>
                <a:ea typeface="微軟正黑體" panose="020B0604030504040204" pitchFamily="34" charset="-120"/>
              </a:rPr>
              <a:t>9</a:t>
            </a:r>
            <a:r>
              <a:rPr lang="zh-TW" altLang="en-US" sz="2800" b="1" u="sng" dirty="0">
                <a:solidFill>
                  <a:srgbClr val="0000FF"/>
                </a:solidFill>
                <a:latin typeface="微軟正黑體" panose="020B0604030504040204" pitchFamily="34" charset="-120"/>
                <a:ea typeface="微軟正黑體" panose="020B0604030504040204" pitchFamily="34" charset="-120"/>
              </a:rPr>
              <a:t>：</a:t>
            </a:r>
            <a:r>
              <a:rPr lang="en-US" altLang="zh-TW" sz="2800" b="1" u="sng" dirty="0">
                <a:solidFill>
                  <a:srgbClr val="0000FF"/>
                </a:solidFill>
                <a:latin typeface="微軟正黑體" panose="020B0604030504040204" pitchFamily="34" charset="-120"/>
                <a:ea typeface="微軟正黑體" panose="020B0604030504040204" pitchFamily="34" charset="-120"/>
              </a:rPr>
              <a:t>00</a:t>
            </a:r>
            <a:r>
              <a:rPr lang="zh-TW" altLang="en-US" sz="2800" b="1" u="sng" dirty="0">
                <a:solidFill>
                  <a:srgbClr val="0000FF"/>
                </a:solidFill>
                <a:latin typeface="微軟正黑體" panose="020B0604030504040204" pitchFamily="34" charset="-120"/>
                <a:ea typeface="微軟正黑體" panose="020B0604030504040204" pitchFamily="34" charset="-120"/>
              </a:rPr>
              <a:t>～</a:t>
            </a:r>
            <a:r>
              <a:rPr lang="en-US" altLang="zh-TW" sz="2800" b="1" u="sng" dirty="0">
                <a:solidFill>
                  <a:srgbClr val="0000FF"/>
                </a:solidFill>
                <a:latin typeface="微軟正黑體" panose="020B0604030504040204" pitchFamily="34" charset="-120"/>
                <a:ea typeface="微軟正黑體" panose="020B0604030504040204" pitchFamily="34" charset="-120"/>
              </a:rPr>
              <a:t>12</a:t>
            </a:r>
            <a:r>
              <a:rPr lang="zh-TW" altLang="en-US" sz="2800" b="1" u="sng" dirty="0">
                <a:solidFill>
                  <a:srgbClr val="0000FF"/>
                </a:solidFill>
                <a:latin typeface="微軟正黑體" panose="020B0604030504040204" pitchFamily="34" charset="-120"/>
                <a:ea typeface="微軟正黑體" panose="020B0604030504040204" pitchFamily="34" charset="-120"/>
              </a:rPr>
              <a:t>：</a:t>
            </a:r>
            <a:r>
              <a:rPr lang="en-US" altLang="zh-TW" sz="2800" b="1" u="sng" dirty="0">
                <a:solidFill>
                  <a:srgbClr val="0000FF"/>
                </a:solidFill>
                <a:latin typeface="微軟正黑體" panose="020B0604030504040204" pitchFamily="34" charset="-120"/>
                <a:ea typeface="微軟正黑體" panose="020B0604030504040204" pitchFamily="34" charset="-120"/>
              </a:rPr>
              <a:t>00</a:t>
            </a:r>
            <a:r>
              <a:rPr lang="en-US" altLang="zh-TW" sz="2800" b="1" dirty="0">
                <a:solidFill>
                  <a:srgbClr val="0000FF"/>
                </a:solidFill>
                <a:latin typeface="微軟正黑體" panose="020B0604030504040204" pitchFamily="34" charset="-120"/>
                <a:ea typeface="微軟正黑體" panose="020B0604030504040204" pitchFamily="34" charset="-120"/>
              </a:rPr>
              <a:t>(</a:t>
            </a:r>
            <a:r>
              <a:rPr lang="zh-TW" altLang="en-US" sz="2800" b="1" dirty="0">
                <a:solidFill>
                  <a:srgbClr val="0000FF"/>
                </a:solidFill>
                <a:latin typeface="微軟正黑體" panose="020B0604030504040204" pitchFamily="34" charset="-120"/>
                <a:ea typeface="微軟正黑體" panose="020B0604030504040204" pitchFamily="34" charset="-120"/>
              </a:rPr>
              <a:t>以鑑定證時間為準</a:t>
            </a:r>
            <a:r>
              <a:rPr lang="en-US" altLang="zh-TW" sz="2800" b="1" dirty="0">
                <a:solidFill>
                  <a:srgbClr val="0000FF"/>
                </a:solidFill>
                <a:latin typeface="微軟正黑體" panose="020B0604030504040204" pitchFamily="34" charset="-120"/>
                <a:ea typeface="微軟正黑體" panose="020B0604030504040204" pitchFamily="34" charset="-120"/>
              </a:rPr>
              <a:t>)</a:t>
            </a:r>
            <a:r>
              <a:rPr lang="zh-TW" altLang="en-US" sz="2800" b="1" dirty="0">
                <a:solidFill>
                  <a:srgbClr val="0000FF"/>
                </a:solidFill>
                <a:latin typeface="微軟正黑體" panose="020B0604030504040204" pitchFamily="34" charset="-120"/>
                <a:ea typeface="微軟正黑體" panose="020B0604030504040204" pitchFamily="34" charset="-120"/>
              </a:rPr>
              <a:t>。</a:t>
            </a:r>
            <a:endParaRPr lang="en-US" altLang="zh-TW" sz="2800" b="1" dirty="0">
              <a:solidFill>
                <a:srgbClr val="0000FF"/>
              </a:solidFill>
              <a:latin typeface="微軟正黑體" panose="020B0604030504040204" pitchFamily="34" charset="-120"/>
              <a:ea typeface="微軟正黑體" panose="020B0604030504040204" pitchFamily="34" charset="-120"/>
            </a:endParaRPr>
          </a:p>
          <a:p>
            <a:pPr>
              <a:lnSpc>
                <a:spcPts val="4000"/>
              </a:lnSpc>
              <a:spcBef>
                <a:spcPts val="0"/>
              </a:spcBef>
            </a:pPr>
            <a:endParaRPr lang="zh-TW" altLang="en-US" sz="2800" b="1" dirty="0">
              <a:solidFill>
                <a:srgbClr val="0000FF"/>
              </a:solidFill>
              <a:latin typeface="微軟正黑體" panose="020B0604030504040204" pitchFamily="34" charset="-120"/>
              <a:ea typeface="微軟正黑體" panose="020B0604030504040204" pitchFamily="34" charset="-120"/>
            </a:endParaRPr>
          </a:p>
          <a:p>
            <a:pPr marL="514350" indent="-514350">
              <a:lnSpc>
                <a:spcPts val="4000"/>
              </a:lnSpc>
              <a:spcBef>
                <a:spcPts val="0"/>
              </a:spcBef>
              <a:buFont typeface="+mj-lt"/>
              <a:buAutoNum type="arabicPeriod" startAt="2"/>
            </a:pPr>
            <a:r>
              <a:rPr lang="zh-TW" altLang="en-US" sz="2800" b="1" dirty="0">
                <a:latin typeface="微軟正黑體" panose="020B0604030504040204" pitchFamily="34" charset="-120"/>
                <a:ea typeface="微軟正黑體" panose="020B0604030504040204" pitchFamily="34" charset="-120"/>
              </a:rPr>
              <a:t>施測方式：團體智力測驗。</a:t>
            </a:r>
            <a:endParaRPr lang="en-US" altLang="zh-TW" sz="28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676138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591329" y="169402"/>
            <a:ext cx="396134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初選鑑定方式</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-2</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997512" y="1766955"/>
            <a:ext cx="7845761" cy="3572068"/>
          </a:xfrm>
          <a:prstGeom prst="rect">
            <a:avLst/>
          </a:prstGeom>
        </p:spPr>
        <p:txBody>
          <a:bodyPr wrap="square">
            <a:spAutoFit/>
          </a:bodyPr>
          <a:lstStyle/>
          <a:p>
            <a:pPr marL="514350" indent="-514350">
              <a:lnSpc>
                <a:spcPts val="3700"/>
              </a:lnSpc>
              <a:buAutoNum type="arabicPeriod" startAt="3"/>
            </a:pPr>
            <a:r>
              <a:rPr lang="zh-TW" altLang="en-US" sz="2800" b="1" dirty="0">
                <a:solidFill>
                  <a:prstClr val="black"/>
                </a:solidFill>
                <a:latin typeface="微軟正黑體" panose="020B0604030504040204" pitchFamily="34" charset="-120"/>
                <a:ea typeface="微軟正黑體" panose="020B0604030504040204" pitchFamily="34" charset="-120"/>
              </a:rPr>
              <a:t>施測地點：</a:t>
            </a:r>
            <a:r>
              <a:rPr lang="zh-TW" altLang="en-US" sz="2400" b="1" dirty="0">
                <a:latin typeface="微軟正黑體" panose="020B0604030504040204" pitchFamily="34" charset="-120"/>
                <a:ea typeface="微軟正黑體" panose="020B0604030504040204" pitchFamily="34" charset="-120"/>
              </a:rPr>
              <a:t>       </a:t>
            </a:r>
            <a:endParaRPr lang="en-US" altLang="zh-TW" sz="2400" b="1" dirty="0">
              <a:latin typeface="微軟正黑體" panose="020B0604030504040204" pitchFamily="34" charset="-120"/>
              <a:ea typeface="微軟正黑體" panose="020B0604030504040204" pitchFamily="34" charset="-120"/>
            </a:endParaRPr>
          </a:p>
          <a:p>
            <a:pPr>
              <a:lnSpc>
                <a:spcPts val="3700"/>
              </a:lnSpc>
            </a:pPr>
            <a:r>
              <a:rPr lang="zh-TW" altLang="en-US" sz="2400" b="1" dirty="0">
                <a:latin typeface="微軟正黑體" panose="020B0604030504040204" pitchFamily="34" charset="-120"/>
                <a:ea typeface="微軟正黑體" panose="020B0604030504040204" pitchFamily="34" charset="-120"/>
              </a:rPr>
              <a:t>       </a:t>
            </a:r>
            <a:r>
              <a:rPr lang="zh-TW" altLang="en-US" sz="2400" b="1" u="sng" dirty="0">
                <a:latin typeface="微軟正黑體" panose="020B0604030504040204" pitchFamily="34" charset="-120"/>
                <a:ea typeface="微軟正黑體" panose="020B0604030504040204" pitchFamily="34" charset="-120"/>
              </a:rPr>
              <a:t>各招生學校分配考區請詳簡章附件一： </a:t>
            </a:r>
            <a:endParaRPr lang="en-US" altLang="zh-TW" sz="2400" b="1" u="sng" dirty="0">
              <a:latin typeface="微軟正黑體" panose="020B0604030504040204" pitchFamily="34" charset="-120"/>
              <a:ea typeface="微軟正黑體" panose="020B0604030504040204" pitchFamily="34" charset="-120"/>
            </a:endParaRPr>
          </a:p>
          <a:p>
            <a:pPr marL="262800" lvl="1">
              <a:lnSpc>
                <a:spcPts val="4000"/>
              </a:lnSpc>
            </a:pPr>
            <a:r>
              <a:rPr lang="zh-TW" altLang="en-US" sz="2400" b="1" dirty="0">
                <a:solidFill>
                  <a:srgbClr val="FF0000"/>
                </a:solidFill>
                <a:latin typeface="微軟正黑體" panose="020B0604030504040204" pitchFamily="34" charset="-120"/>
                <a:ea typeface="微軟正黑體" panose="020B0604030504040204" pitchFamily="34" charset="-120"/>
              </a:rPr>
              <a:t>   </a:t>
            </a:r>
            <a:r>
              <a:rPr lang="zh-TW" altLang="en-US" sz="2400" b="1" u="sng" dirty="0">
                <a:latin typeface="微軟正黑體" panose="020B0604030504040204" pitchFamily="34" charset="-120"/>
                <a:ea typeface="微軟正黑體" panose="020B0604030504040204" pitchFamily="34" charset="-120"/>
              </a:rPr>
              <a:t>考區 </a:t>
            </a:r>
            <a:r>
              <a:rPr lang="en-US" altLang="zh-TW" sz="2400" b="1" u="sng" dirty="0">
                <a:latin typeface="微軟正黑體" panose="020B0604030504040204" pitchFamily="34" charset="-120"/>
                <a:ea typeface="微軟正黑體" panose="020B0604030504040204" pitchFamily="34" charset="-120"/>
              </a:rPr>
              <a:t>1</a:t>
            </a:r>
            <a:r>
              <a:rPr lang="zh-TW" altLang="en-US" sz="2400" b="1" u="sng" dirty="0">
                <a:latin typeface="微軟正黑體" panose="020B0604030504040204" pitchFamily="34" charset="-120"/>
                <a:ea typeface="微軟正黑體" panose="020B0604030504040204" pitchFamily="34" charset="-120"/>
              </a:rPr>
              <a:t>：左營區文府國民小學</a:t>
            </a:r>
            <a:endParaRPr lang="en-US" altLang="zh-TW" sz="2400" b="1" u="sng" dirty="0">
              <a:latin typeface="微軟正黑體" panose="020B0604030504040204" pitchFamily="34" charset="-120"/>
              <a:ea typeface="微軟正黑體" panose="020B0604030504040204" pitchFamily="34" charset="-120"/>
            </a:endParaRPr>
          </a:p>
          <a:p>
            <a:pPr marL="262800" lvl="1">
              <a:lnSpc>
                <a:spcPts val="4000"/>
              </a:lnSpc>
            </a:pPr>
            <a:r>
              <a:rPr lang="zh-TW" altLang="en-US" sz="2400" b="1" dirty="0">
                <a:latin typeface="微軟正黑體" panose="020B0604030504040204" pitchFamily="34" charset="-120"/>
                <a:ea typeface="微軟正黑體" panose="020B0604030504040204" pitchFamily="34" charset="-120"/>
              </a:rPr>
              <a:t>   </a:t>
            </a:r>
            <a:r>
              <a:rPr lang="zh-TW" altLang="en-US" sz="2400" b="1" u="sng" dirty="0">
                <a:latin typeface="微軟正黑體" panose="020B0604030504040204" pitchFamily="34" charset="-120"/>
                <a:ea typeface="微軟正黑體" panose="020B0604030504040204" pitchFamily="34" charset="-120"/>
              </a:rPr>
              <a:t>考區 </a:t>
            </a:r>
            <a:r>
              <a:rPr lang="en-US" altLang="zh-TW" sz="2400" b="1" u="sng" dirty="0">
                <a:latin typeface="微軟正黑體" panose="020B0604030504040204" pitchFamily="34" charset="-120"/>
                <a:ea typeface="微軟正黑體" panose="020B0604030504040204" pitchFamily="34" charset="-120"/>
              </a:rPr>
              <a:t>2</a:t>
            </a:r>
            <a:r>
              <a:rPr lang="zh-TW" altLang="en-US" sz="2400" b="1" u="sng" dirty="0">
                <a:latin typeface="微軟正黑體" panose="020B0604030504040204" pitchFamily="34" charset="-120"/>
                <a:ea typeface="微軟正黑體" panose="020B0604030504040204" pitchFamily="34" charset="-120"/>
              </a:rPr>
              <a:t>：三民區陽明國民小學</a:t>
            </a:r>
            <a:endParaRPr lang="en-US" altLang="zh-TW" sz="2400" b="1" u="sng" dirty="0">
              <a:latin typeface="微軟正黑體" panose="020B0604030504040204" pitchFamily="34" charset="-120"/>
              <a:ea typeface="微軟正黑體" panose="020B0604030504040204" pitchFamily="34" charset="-120"/>
            </a:endParaRPr>
          </a:p>
          <a:p>
            <a:pPr marL="262800" lvl="1">
              <a:lnSpc>
                <a:spcPts val="4000"/>
              </a:lnSpc>
            </a:pPr>
            <a:r>
              <a:rPr lang="zh-TW" altLang="en-US" sz="2400" b="1" dirty="0">
                <a:latin typeface="微軟正黑體" panose="020B0604030504040204" pitchFamily="34" charset="-120"/>
                <a:ea typeface="微軟正黑體" panose="020B0604030504040204" pitchFamily="34" charset="-120"/>
              </a:rPr>
              <a:t>   </a:t>
            </a:r>
            <a:endParaRPr lang="en-US" altLang="zh-TW" sz="2400" b="1" u="sng" dirty="0">
              <a:latin typeface="微軟正黑體" panose="020B0604030504040204" pitchFamily="34" charset="-120"/>
              <a:ea typeface="微軟正黑體" panose="020B0604030504040204" pitchFamily="34" charset="-120"/>
            </a:endParaRPr>
          </a:p>
          <a:p>
            <a:pPr marL="262800" lvl="1">
              <a:lnSpc>
                <a:spcPts val="4000"/>
              </a:lnSpc>
            </a:pPr>
            <a:r>
              <a:rPr lang="zh-TW" altLang="en-US" sz="3200" b="1" u="sng" dirty="0">
                <a:solidFill>
                  <a:srgbClr val="0000FF"/>
                </a:solidFill>
                <a:latin typeface="微軟正黑體" panose="020B0604030504040204" pitchFamily="34" charset="-120"/>
                <a:ea typeface="微軟正黑體" panose="020B0604030504040204" pitchFamily="34" charset="-120"/>
              </a:rPr>
              <a:t>報考本校考生，初選考區為考區</a:t>
            </a:r>
            <a:r>
              <a:rPr lang="en-US" altLang="zh-TW" sz="3200" b="1" u="sng" dirty="0">
                <a:solidFill>
                  <a:srgbClr val="0000FF"/>
                </a:solidFill>
                <a:latin typeface="微軟正黑體" panose="020B0604030504040204" pitchFamily="34" charset="-120"/>
                <a:ea typeface="微軟正黑體" panose="020B0604030504040204" pitchFamily="34" charset="-120"/>
              </a:rPr>
              <a:t>O</a:t>
            </a:r>
            <a:r>
              <a:rPr lang="zh-TW" altLang="en-US" sz="3200" b="1" u="sng" dirty="0">
                <a:solidFill>
                  <a:srgbClr val="0000FF"/>
                </a:solidFill>
                <a:latin typeface="微軟正黑體" panose="020B0604030504040204" pitchFamily="34" charset="-120"/>
                <a:ea typeface="微軟正黑體" panose="020B0604030504040204" pitchFamily="34" charset="-120"/>
              </a:rPr>
              <a:t>：</a:t>
            </a:r>
            <a:r>
              <a:rPr lang="en-US" altLang="zh-TW" sz="3200" b="1" u="sng" dirty="0">
                <a:solidFill>
                  <a:srgbClr val="0000FF"/>
                </a:solidFill>
                <a:latin typeface="微軟正黑體" panose="020B0604030504040204" pitchFamily="34" charset="-120"/>
                <a:ea typeface="微軟正黑體" panose="020B0604030504040204" pitchFamily="34" charset="-120"/>
              </a:rPr>
              <a:t>OO</a:t>
            </a:r>
            <a:r>
              <a:rPr lang="zh-TW" altLang="en-US" sz="3200" b="1" u="sng" dirty="0">
                <a:solidFill>
                  <a:srgbClr val="0000FF"/>
                </a:solidFill>
                <a:latin typeface="微軟正黑體" panose="020B0604030504040204" pitchFamily="34" charset="-120"/>
                <a:ea typeface="微軟正黑體" panose="020B0604030504040204" pitchFamily="34" charset="-120"/>
              </a:rPr>
              <a:t>區</a:t>
            </a:r>
            <a:r>
              <a:rPr lang="en-US" altLang="zh-TW" sz="3200" b="1" u="sng" dirty="0">
                <a:solidFill>
                  <a:srgbClr val="0000FF"/>
                </a:solidFill>
                <a:latin typeface="微軟正黑體" panose="020B0604030504040204" pitchFamily="34" charset="-120"/>
                <a:ea typeface="微軟正黑體" panose="020B0604030504040204" pitchFamily="34" charset="-120"/>
              </a:rPr>
              <a:t>OO</a:t>
            </a:r>
            <a:r>
              <a:rPr lang="zh-TW" altLang="en-US" sz="3200" b="1" u="sng" dirty="0">
                <a:solidFill>
                  <a:srgbClr val="0000FF"/>
                </a:solidFill>
                <a:latin typeface="微軟正黑體" panose="020B0604030504040204" pitchFamily="34" charset="-120"/>
                <a:ea typeface="微軟正黑體" panose="020B0604030504040204" pitchFamily="34" charset="-120"/>
              </a:rPr>
              <a:t>國小考區。</a:t>
            </a:r>
          </a:p>
        </p:txBody>
      </p:sp>
    </p:spTree>
    <p:extLst>
      <p:ext uri="{BB962C8B-B14F-4D97-AF65-F5344CB8AC3E}">
        <p14:creationId xmlns:p14="http://schemas.microsoft.com/office/powerpoint/2010/main" val="38419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591329" y="169402"/>
            <a:ext cx="396134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初選鑑定方式</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-3</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997511" y="1773701"/>
            <a:ext cx="7845761" cy="3990836"/>
          </a:xfrm>
          <a:prstGeom prst="rect">
            <a:avLst/>
          </a:prstGeom>
        </p:spPr>
        <p:txBody>
          <a:bodyPr wrap="square">
            <a:spAutoFit/>
          </a:bodyPr>
          <a:lstStyle/>
          <a:p>
            <a:pPr>
              <a:lnSpc>
                <a:spcPts val="4000"/>
              </a:lnSpc>
            </a:pPr>
            <a:r>
              <a:rPr lang="zh-TW" altLang="en-US" sz="2800" b="1" dirty="0">
                <a:solidFill>
                  <a:prstClr val="black"/>
                </a:solidFill>
                <a:latin typeface="微軟正黑體" panose="020B0604030504040204" pitchFamily="34" charset="-120"/>
                <a:ea typeface="微軟正黑體" panose="020B0604030504040204" pitchFamily="34" charset="-120"/>
              </a:rPr>
              <a:t>報名一般智能資優教育方案之二年級與四年級學生均於文府國民小學進行施測。 </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4000"/>
              </a:lnSpc>
              <a:spcBef>
                <a:spcPts val="1200"/>
              </a:spcBef>
            </a:pP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4000"/>
              </a:lnSpc>
              <a:spcBef>
                <a:spcPts val="1200"/>
              </a:spcBef>
            </a:pPr>
            <a:r>
              <a:rPr lang="zh-TW" altLang="en-US" sz="2800" b="1" dirty="0">
                <a:solidFill>
                  <a:prstClr val="black"/>
                </a:solidFill>
                <a:latin typeface="微軟正黑體" panose="020B0604030504040204" pitchFamily="34" charset="-120"/>
                <a:ea typeface="微軟正黑體" panose="020B0604030504040204" pitchFamily="34" charset="-120"/>
              </a:rPr>
              <a:t>身心障礙及突發傷病考生於初選階段申請參加鑑定服務需求，如經本市特殊教育學生鑑定及就學 輔導會</a:t>
            </a:r>
            <a:r>
              <a:rPr lang="en-US" altLang="zh-TW" sz="2800" b="1" dirty="0">
                <a:solidFill>
                  <a:prstClr val="black"/>
                </a:solidFill>
                <a:latin typeface="微軟正黑體" panose="020B0604030504040204" pitchFamily="34" charset="-120"/>
                <a:ea typeface="微軟正黑體" panose="020B0604030504040204" pitchFamily="34" charset="-120"/>
              </a:rPr>
              <a:t>(</a:t>
            </a:r>
            <a:r>
              <a:rPr lang="zh-TW" altLang="en-US" sz="2800" b="1" dirty="0">
                <a:solidFill>
                  <a:prstClr val="black"/>
                </a:solidFill>
                <a:latin typeface="微軟正黑體" panose="020B0604030504040204" pitchFamily="34" charset="-120"/>
                <a:ea typeface="微軟正黑體" panose="020B0604030504040204" pitchFamily="34" charset="-120"/>
              </a:rPr>
              <a:t>以下簡稱本市鑑輔會</a:t>
            </a:r>
            <a:r>
              <a:rPr lang="en-US" altLang="zh-TW" sz="2800" b="1" dirty="0">
                <a:solidFill>
                  <a:prstClr val="black"/>
                </a:solidFill>
                <a:latin typeface="微軟正黑體" panose="020B0604030504040204" pitchFamily="34" charset="-120"/>
                <a:ea typeface="微軟正黑體" panose="020B0604030504040204" pitchFamily="34" charset="-120"/>
              </a:rPr>
              <a:t>)</a:t>
            </a:r>
            <a:r>
              <a:rPr lang="zh-TW" altLang="en-US" sz="2800" b="1" dirty="0">
                <a:solidFill>
                  <a:prstClr val="black"/>
                </a:solidFill>
                <a:latin typeface="微軟正黑體" panose="020B0604030504040204" pitchFamily="34" charset="-120"/>
                <a:ea typeface="微軟正黑體" panose="020B0604030504040204" pitchFamily="34" charset="-120"/>
              </a:rPr>
              <a:t>審議通過提供獨立試場，以設立於總試場</a:t>
            </a:r>
            <a:r>
              <a:rPr lang="en-US" altLang="zh-TW" sz="2800" b="1" dirty="0">
                <a:solidFill>
                  <a:prstClr val="black"/>
                </a:solidFill>
                <a:latin typeface="微軟正黑體" panose="020B0604030504040204" pitchFamily="34" charset="-120"/>
                <a:ea typeface="微軟正黑體" panose="020B0604030504040204" pitchFamily="34" charset="-120"/>
              </a:rPr>
              <a:t>(</a:t>
            </a:r>
            <a:r>
              <a:rPr lang="zh-TW" altLang="en-US" sz="2800" b="1" dirty="0">
                <a:solidFill>
                  <a:prstClr val="black"/>
                </a:solidFill>
                <a:latin typeface="微軟正黑體" panose="020B0604030504040204" pitchFamily="34" charset="-120"/>
                <a:ea typeface="微軟正黑體" panose="020B0604030504040204" pitchFamily="34" charset="-120"/>
              </a:rPr>
              <a:t>文府國小</a:t>
            </a:r>
            <a:r>
              <a:rPr lang="en-US" altLang="zh-TW" sz="2800" b="1" dirty="0">
                <a:solidFill>
                  <a:prstClr val="black"/>
                </a:solidFill>
                <a:latin typeface="微軟正黑體" panose="020B0604030504040204" pitchFamily="34" charset="-120"/>
                <a:ea typeface="微軟正黑體" panose="020B0604030504040204" pitchFamily="34" charset="-120"/>
              </a:rPr>
              <a:t>)</a:t>
            </a:r>
            <a:r>
              <a:rPr lang="zh-TW" altLang="en-US" sz="2800" b="1" dirty="0">
                <a:solidFill>
                  <a:prstClr val="black"/>
                </a:solidFill>
                <a:latin typeface="微軟正黑體" panose="020B0604030504040204" pitchFamily="34" charset="-120"/>
                <a:ea typeface="微軟正黑體" panose="020B0604030504040204" pitchFamily="34" charset="-120"/>
              </a:rPr>
              <a:t>為原則。 </a:t>
            </a:r>
            <a:endParaRPr lang="en-US" altLang="zh-TW" sz="2800" b="1" u="sng" dirty="0">
              <a:solidFill>
                <a:srgbClr val="0000FF"/>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5083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591329" y="169402"/>
            <a:ext cx="396134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初選鑑定方式</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-4</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997511" y="1773701"/>
            <a:ext cx="7845761" cy="4734629"/>
          </a:xfrm>
          <a:prstGeom prst="rect">
            <a:avLst/>
          </a:prstGeom>
        </p:spPr>
        <p:txBody>
          <a:bodyPr wrap="square">
            <a:spAutoFit/>
          </a:bodyPr>
          <a:lstStyle/>
          <a:p>
            <a:pPr>
              <a:lnSpc>
                <a:spcPts val="3800"/>
              </a:lnSpc>
              <a:spcBef>
                <a:spcPts val="0"/>
              </a:spcBef>
            </a:pPr>
            <a:r>
              <a:rPr lang="zh-TW" altLang="en-US" sz="3200" b="1" dirty="0">
                <a:latin typeface="微軟正黑體" panose="020B0604030504040204" pitchFamily="34" charset="-120"/>
                <a:ea typeface="微軟正黑體" panose="020B0604030504040204" pitchFamily="34" charset="-120"/>
              </a:rPr>
              <a:t>備註：</a:t>
            </a:r>
            <a:endParaRPr lang="en-US" altLang="zh-TW" sz="3200" b="1" dirty="0">
              <a:latin typeface="微軟正黑體" panose="020B0604030504040204" pitchFamily="34" charset="-120"/>
              <a:ea typeface="微軟正黑體" panose="020B0604030504040204" pitchFamily="34" charset="-120"/>
            </a:endParaRPr>
          </a:p>
          <a:p>
            <a:pPr>
              <a:lnSpc>
                <a:spcPts val="3600"/>
              </a:lnSpc>
              <a:spcBef>
                <a:spcPts val="0"/>
              </a:spcBef>
            </a:pPr>
            <a:r>
              <a:rPr lang="en-US" altLang="zh-TW" sz="2400" b="1" dirty="0">
                <a:latin typeface="微軟正黑體" panose="020B0604030504040204" pitchFamily="34" charset="-120"/>
                <a:ea typeface="微軟正黑體" panose="020B0604030504040204" pitchFamily="34" charset="-120"/>
              </a:rPr>
              <a:t>A.</a:t>
            </a:r>
            <a:r>
              <a:rPr lang="zh-TW" altLang="en-US" sz="2400" b="1" dirty="0">
                <a:latin typeface="微軟正黑體" panose="020B0604030504040204" pitchFamily="34" charset="-120"/>
                <a:ea typeface="微軟正黑體" panose="020B0604030504040204" pitchFamily="34" charset="-120"/>
              </a:rPr>
              <a:t>初選試場位置表</a:t>
            </a:r>
            <a:r>
              <a:rPr lang="en-US" altLang="zh-TW" sz="2400" b="1" dirty="0">
                <a:latin typeface="微軟正黑體" panose="020B0604030504040204" pitchFamily="34" charset="-120"/>
                <a:ea typeface="微軟正黑體" panose="020B0604030504040204" pitchFamily="34" charset="-120"/>
              </a:rPr>
              <a:t>(</a:t>
            </a:r>
            <a:r>
              <a:rPr lang="zh-TW" altLang="en-US" sz="2400" b="1" dirty="0">
                <a:latin typeface="微軟正黑體" panose="020B0604030504040204" pitchFamily="34" charset="-120"/>
                <a:ea typeface="微軟正黑體" panose="020B0604030504040204" pitchFamily="34" charset="-120"/>
              </a:rPr>
              <a:t>總表及配置圖</a:t>
            </a:r>
            <a:r>
              <a:rPr lang="en-US" altLang="zh-TW" sz="2400" b="1" dirty="0">
                <a:latin typeface="微軟正黑體" panose="020B0604030504040204" pitchFamily="34" charset="-120"/>
                <a:ea typeface="微軟正黑體" panose="020B0604030504040204" pitchFamily="34" charset="-120"/>
              </a:rPr>
              <a:t>)</a:t>
            </a:r>
            <a:r>
              <a:rPr lang="zh-TW" altLang="en-US" sz="2400" b="1" dirty="0">
                <a:latin typeface="微軟正黑體" panose="020B0604030504040204" pitchFamily="34" charset="-120"/>
                <a:ea typeface="微軟正黑體" panose="020B0604030504040204" pitchFamily="34" charset="-120"/>
              </a:rPr>
              <a:t>於測驗前一天公布於各</a:t>
            </a:r>
            <a:endParaRPr lang="en-US" altLang="zh-TW" sz="2400" b="1" dirty="0">
              <a:latin typeface="微軟正黑體" panose="020B0604030504040204" pitchFamily="34" charset="-120"/>
              <a:ea typeface="微軟正黑體" panose="020B0604030504040204" pitchFamily="34" charset="-120"/>
            </a:endParaRPr>
          </a:p>
          <a:p>
            <a:pPr>
              <a:lnSpc>
                <a:spcPts val="3600"/>
              </a:lnSpc>
              <a:spcBef>
                <a:spcPts val="0"/>
              </a:spcBef>
            </a:pPr>
            <a:r>
              <a:rPr lang="en-US" altLang="zh-TW" sz="2400" b="1" dirty="0">
                <a:latin typeface="微軟正黑體" panose="020B0604030504040204" pitchFamily="34" charset="-120"/>
                <a:ea typeface="微軟正黑體" panose="020B0604030504040204" pitchFamily="34" charset="-120"/>
              </a:rPr>
              <a:t>    </a:t>
            </a:r>
            <a:r>
              <a:rPr lang="zh-TW" altLang="en-US" sz="2400" b="1" dirty="0">
                <a:latin typeface="微軟正黑體" panose="020B0604030504040204" pitchFamily="34" charset="-120"/>
                <a:ea typeface="微軟正黑體" panose="020B0604030504040204" pitchFamily="34" charset="-120"/>
              </a:rPr>
              <a:t>校網站，考生需自備鉛筆、橡皮擦、透明無字墊板。</a:t>
            </a:r>
            <a:endParaRPr lang="en-US" altLang="zh-TW" sz="2400" b="1" dirty="0">
              <a:latin typeface="微軟正黑體" panose="020B0604030504040204" pitchFamily="34" charset="-120"/>
              <a:ea typeface="微軟正黑體" panose="020B0604030504040204" pitchFamily="34" charset="-120"/>
            </a:endParaRPr>
          </a:p>
          <a:p>
            <a:pPr>
              <a:lnSpc>
                <a:spcPts val="3600"/>
              </a:lnSpc>
              <a:spcBef>
                <a:spcPts val="0"/>
              </a:spcBef>
            </a:pPr>
            <a:r>
              <a:rPr lang="en-US" altLang="zh-TW" sz="2400" b="1" dirty="0">
                <a:latin typeface="微軟正黑體" panose="020B0604030504040204" pitchFamily="34" charset="-120"/>
                <a:ea typeface="微軟正黑體" panose="020B0604030504040204" pitchFamily="34" charset="-120"/>
              </a:rPr>
              <a:t>B.</a:t>
            </a:r>
            <a:r>
              <a:rPr lang="zh-TW" altLang="en-US" sz="2400" b="1" dirty="0">
                <a:latin typeface="微軟正黑體" panose="020B0604030504040204" pitchFamily="34" charset="-120"/>
                <a:ea typeface="微軟正黑體" panose="020B0604030504040204" pitchFamily="34" charset="-120"/>
              </a:rPr>
              <a:t>應試考生不得攜帶書籍文件、數位載具</a:t>
            </a:r>
            <a:r>
              <a:rPr lang="en-US" altLang="zh-TW" sz="2400" b="1" dirty="0">
                <a:latin typeface="微軟正黑體" panose="020B0604030504040204" pitchFamily="34" charset="-120"/>
                <a:ea typeface="微軟正黑體" panose="020B0604030504040204" pitchFamily="34" charset="-120"/>
              </a:rPr>
              <a:t>(</a:t>
            </a:r>
            <a:r>
              <a:rPr lang="zh-TW" altLang="en-US" sz="2400" b="1" dirty="0">
                <a:latin typeface="微軟正黑體" panose="020B0604030504040204" pitchFamily="34" charset="-120"/>
                <a:ea typeface="微軟正黑體" panose="020B0604030504040204" pitchFamily="34" charset="-120"/>
              </a:rPr>
              <a:t>例如智慧手錶、</a:t>
            </a:r>
            <a:endParaRPr lang="en-US" altLang="zh-TW" sz="2400" b="1" dirty="0">
              <a:latin typeface="微軟正黑體" panose="020B0604030504040204" pitchFamily="34" charset="-120"/>
              <a:ea typeface="微軟正黑體" panose="020B0604030504040204" pitchFamily="34" charset="-120"/>
            </a:endParaRPr>
          </a:p>
          <a:p>
            <a:pPr>
              <a:lnSpc>
                <a:spcPts val="3600"/>
              </a:lnSpc>
              <a:spcBef>
                <a:spcPts val="0"/>
              </a:spcBef>
            </a:pPr>
            <a:r>
              <a:rPr lang="en-US" altLang="zh-TW" sz="2400" b="1" dirty="0">
                <a:latin typeface="微軟正黑體" panose="020B0604030504040204" pitchFamily="34" charset="-120"/>
                <a:ea typeface="微軟正黑體" panose="020B0604030504040204" pitchFamily="34" charset="-120"/>
              </a:rPr>
              <a:t>    </a:t>
            </a:r>
            <a:r>
              <a:rPr lang="zh-TW" altLang="en-US" sz="2400" b="1" dirty="0">
                <a:latin typeface="微軟正黑體" panose="020B0604030504040204" pitchFamily="34" charset="-120"/>
                <a:ea typeface="微軟正黑體" panose="020B0604030504040204" pitchFamily="34" charset="-120"/>
              </a:rPr>
              <a:t>智慧手環等</a:t>
            </a:r>
            <a:r>
              <a:rPr lang="en-US" altLang="zh-TW" sz="2400" b="1" dirty="0">
                <a:latin typeface="微軟正黑體" panose="020B0604030504040204" pitchFamily="34" charset="-120"/>
                <a:ea typeface="微軟正黑體" panose="020B0604030504040204" pitchFamily="34" charset="-120"/>
              </a:rPr>
              <a:t>)</a:t>
            </a:r>
            <a:r>
              <a:rPr lang="zh-TW" altLang="en-US" sz="2400" b="1" dirty="0">
                <a:latin typeface="微軟正黑體" panose="020B0604030504040204" pitchFamily="34" charset="-120"/>
                <a:ea typeface="微軟正黑體" panose="020B0604030504040204" pitchFamily="34" charset="-120"/>
              </a:rPr>
              <a:t>及具有資訊傳輸、感應、  錄音、拍攝或記</a:t>
            </a:r>
            <a:endParaRPr lang="en-US" altLang="zh-TW" sz="2400" b="1" dirty="0">
              <a:latin typeface="微軟正黑體" panose="020B0604030504040204" pitchFamily="34" charset="-120"/>
              <a:ea typeface="微軟正黑體" panose="020B0604030504040204" pitchFamily="34" charset="-120"/>
            </a:endParaRPr>
          </a:p>
          <a:p>
            <a:pPr>
              <a:lnSpc>
                <a:spcPts val="3600"/>
              </a:lnSpc>
              <a:spcBef>
                <a:spcPts val="0"/>
              </a:spcBef>
            </a:pPr>
            <a:r>
              <a:rPr lang="en-US" altLang="zh-TW" sz="2400" b="1" dirty="0">
                <a:latin typeface="微軟正黑體" panose="020B0604030504040204" pitchFamily="34" charset="-120"/>
                <a:ea typeface="微軟正黑體" panose="020B0604030504040204" pitchFamily="34" charset="-120"/>
              </a:rPr>
              <a:t>    </a:t>
            </a:r>
            <a:r>
              <a:rPr lang="zh-TW" altLang="en-US" sz="2400" b="1" dirty="0">
                <a:latin typeface="微軟正黑體" panose="020B0604030504040204" pitchFamily="34" charset="-120"/>
                <a:ea typeface="微軟正黑體" panose="020B0604030504040204" pitchFamily="34" charset="-120"/>
              </a:rPr>
              <a:t>錄功能之手錶入場。</a:t>
            </a:r>
            <a:endParaRPr lang="en-US" altLang="zh-TW" sz="2400" b="1" dirty="0">
              <a:latin typeface="微軟正黑體" panose="020B0604030504040204" pitchFamily="34" charset="-120"/>
              <a:ea typeface="微軟正黑體" panose="020B0604030504040204" pitchFamily="34" charset="-120"/>
            </a:endParaRPr>
          </a:p>
          <a:p>
            <a:pPr>
              <a:lnSpc>
                <a:spcPts val="3600"/>
              </a:lnSpc>
              <a:spcBef>
                <a:spcPts val="0"/>
              </a:spcBef>
            </a:pPr>
            <a:r>
              <a:rPr lang="en-US" altLang="zh-TW" sz="2400" b="1" dirty="0">
                <a:latin typeface="微軟正黑體" panose="020B0604030504040204" pitchFamily="34" charset="-120"/>
                <a:ea typeface="微軟正黑體" panose="020B0604030504040204" pitchFamily="34" charset="-120"/>
              </a:rPr>
              <a:t>C.</a:t>
            </a:r>
            <a:r>
              <a:rPr lang="zh-TW" altLang="en-US" sz="2400" b="1" dirty="0">
                <a:latin typeface="微軟正黑體" panose="020B0604030504040204" pitchFamily="34" charset="-120"/>
                <a:ea typeface="微軟正黑體" panose="020B0604030504040204" pitchFamily="34" charset="-120"/>
              </a:rPr>
              <a:t>測驗依標準化測驗實施規範進行，測驗時間含說明、作</a:t>
            </a:r>
            <a:endParaRPr lang="en-US" altLang="zh-TW" sz="2400" b="1" dirty="0">
              <a:latin typeface="微軟正黑體" panose="020B0604030504040204" pitchFamily="34" charset="-120"/>
              <a:ea typeface="微軟正黑體" panose="020B0604030504040204" pitchFamily="34" charset="-120"/>
            </a:endParaRPr>
          </a:p>
          <a:p>
            <a:pPr>
              <a:lnSpc>
                <a:spcPts val="3600"/>
              </a:lnSpc>
              <a:spcBef>
                <a:spcPts val="0"/>
              </a:spcBef>
            </a:pPr>
            <a:r>
              <a:rPr lang="en-US" altLang="zh-TW" sz="2400" b="1" dirty="0">
                <a:latin typeface="微軟正黑體" panose="020B0604030504040204" pitchFamily="34" charset="-120"/>
                <a:ea typeface="微軟正黑體" panose="020B0604030504040204" pitchFamily="34" charset="-120"/>
              </a:rPr>
              <a:t>    </a:t>
            </a:r>
            <a:r>
              <a:rPr lang="zh-TW" altLang="en-US" sz="2400" b="1" dirty="0">
                <a:latin typeface="微軟正黑體" panose="020B0604030504040204" pitchFamily="34" charset="-120"/>
                <a:ea typeface="微軟正黑體" panose="020B0604030504040204" pitchFamily="34" charset="-120"/>
              </a:rPr>
              <a:t>答、收卷。</a:t>
            </a:r>
          </a:p>
          <a:p>
            <a:pPr>
              <a:lnSpc>
                <a:spcPts val="3600"/>
              </a:lnSpc>
              <a:spcBef>
                <a:spcPts val="0"/>
              </a:spcBef>
            </a:pPr>
            <a:r>
              <a:rPr lang="en-US" altLang="zh-TW" sz="2400" b="1" dirty="0">
                <a:latin typeface="微軟正黑體" panose="020B0604030504040204" pitchFamily="34" charset="-120"/>
                <a:ea typeface="微軟正黑體" panose="020B0604030504040204" pitchFamily="34" charset="-120"/>
              </a:rPr>
              <a:t>D.</a:t>
            </a:r>
            <a:r>
              <a:rPr lang="zh-TW" altLang="en-US" sz="2400" b="1" dirty="0">
                <a:latin typeface="微軟正黑體" panose="020B0604030504040204" pitchFamily="34" charset="-120"/>
                <a:ea typeface="微軟正黑體" panose="020B0604030504040204" pitchFamily="34" charset="-120"/>
              </a:rPr>
              <a:t>依資賦優異鑑定工具保密原則，測驗工具恕不公開，僅</a:t>
            </a:r>
            <a:endParaRPr lang="en-US" altLang="zh-TW" sz="2400" b="1" dirty="0">
              <a:latin typeface="微軟正黑體" panose="020B0604030504040204" pitchFamily="34" charset="-120"/>
              <a:ea typeface="微軟正黑體" panose="020B0604030504040204" pitchFamily="34" charset="-120"/>
            </a:endParaRPr>
          </a:p>
          <a:p>
            <a:pPr>
              <a:lnSpc>
                <a:spcPts val="3600"/>
              </a:lnSpc>
              <a:spcBef>
                <a:spcPts val="0"/>
              </a:spcBef>
            </a:pPr>
            <a:r>
              <a:rPr lang="zh-TW" altLang="en-US" sz="2400" b="1" dirty="0">
                <a:latin typeface="微軟正黑體" panose="020B0604030504040204" pitchFamily="34" charset="-120"/>
                <a:ea typeface="微軟正黑體" panose="020B0604030504040204" pitchFamily="34" charset="-120"/>
              </a:rPr>
              <a:t>    提供學生測驗 </a:t>
            </a:r>
            <a:r>
              <a:rPr lang="en-US" altLang="zh-TW" sz="2400" b="1" dirty="0">
                <a:latin typeface="微軟正黑體" panose="020B0604030504040204" pitchFamily="34" charset="-120"/>
                <a:ea typeface="微軟正黑體" panose="020B0604030504040204" pitchFamily="34" charset="-120"/>
              </a:rPr>
              <a:t>T </a:t>
            </a:r>
            <a:r>
              <a:rPr lang="zh-TW" altLang="en-US" sz="2400" b="1" dirty="0">
                <a:latin typeface="微軟正黑體" panose="020B0604030504040204" pitchFamily="34" charset="-120"/>
                <a:ea typeface="微軟正黑體" panose="020B0604030504040204" pitchFamily="34" charset="-120"/>
              </a:rPr>
              <a:t>分數或標準分數。 </a:t>
            </a:r>
            <a:r>
              <a:rPr lang="zh-TW" altLang="en-US" sz="2800" b="1" dirty="0">
                <a:latin typeface="微軟正黑體" panose="020B0604030504040204" pitchFamily="34" charset="-120"/>
                <a:ea typeface="微軟正黑體" panose="020B0604030504040204" pitchFamily="34" charset="-120"/>
              </a:rPr>
              <a:t> </a:t>
            </a:r>
            <a:endParaRPr lang="en-US" altLang="zh-TW" sz="32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950059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222638" y="169402"/>
            <a:ext cx="4698723"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複選鑑定方式－１</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06138" y="1542668"/>
            <a:ext cx="7845761" cy="4425955"/>
          </a:xfrm>
          <a:prstGeom prst="rect">
            <a:avLst/>
          </a:prstGeom>
        </p:spPr>
        <p:txBody>
          <a:bodyPr wrap="square">
            <a:spAutoFit/>
          </a:bodyPr>
          <a:lstStyle/>
          <a:p>
            <a:pPr marL="514350" indent="-514350">
              <a:lnSpc>
                <a:spcPts val="3400"/>
              </a:lnSpc>
              <a:spcBef>
                <a:spcPts val="0"/>
              </a:spcBef>
              <a:buFont typeface="+mj-lt"/>
              <a:buAutoNum type="arabicPeriod"/>
            </a:pPr>
            <a:r>
              <a:rPr lang="zh-TW" altLang="en-US" sz="2800" b="1" dirty="0">
                <a:latin typeface="微軟正黑體" panose="020B0604030504040204" pitchFamily="34" charset="-120"/>
                <a:ea typeface="微軟正黑體" panose="020B0604030504040204" pitchFamily="34" charset="-120"/>
              </a:rPr>
              <a:t>測驗時間</a:t>
            </a:r>
          </a:p>
          <a:p>
            <a:pPr>
              <a:lnSpc>
                <a:spcPts val="3400"/>
              </a:lnSpc>
              <a:spcBef>
                <a:spcPts val="0"/>
              </a:spcBef>
            </a:pPr>
            <a:r>
              <a:rPr lang="zh-TW" altLang="en-US" sz="2800" b="1" dirty="0">
                <a:latin typeface="微軟正黑體" panose="020B0604030504040204" pitchFamily="34" charset="-120"/>
                <a:ea typeface="微軟正黑體" panose="020B0604030504040204" pitchFamily="34" charset="-120"/>
              </a:rPr>
              <a:t>　</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四年級</a:t>
            </a:r>
            <a:r>
              <a:rPr lang="en-US" altLang="zh-TW" sz="2800" b="1" dirty="0">
                <a:latin typeface="微軟正黑體" panose="020B0604030504040204" pitchFamily="34" charset="-120"/>
                <a:ea typeface="微軟正黑體" panose="020B0604030504040204" pitchFamily="34" charset="-120"/>
              </a:rPr>
              <a:t>】</a:t>
            </a:r>
          </a:p>
          <a:p>
            <a:pPr lvl="1">
              <a:lnSpc>
                <a:spcPts val="3400"/>
              </a:lnSpc>
            </a:pPr>
            <a:r>
              <a:rPr lang="en-US" altLang="zh-TW" sz="2800" b="1" dirty="0">
                <a:latin typeface="微軟正黑體" panose="020B0604030504040204" pitchFamily="34" charset="-120"/>
                <a:ea typeface="微軟正黑體" panose="020B0604030504040204" pitchFamily="34" charset="-120"/>
              </a:rPr>
              <a:t>115</a:t>
            </a:r>
            <a:r>
              <a:rPr lang="zh-TW" altLang="en-US" sz="2800" b="1" dirty="0">
                <a:latin typeface="微軟正黑體" panose="020B0604030504040204" pitchFamily="34" charset="-120"/>
                <a:ea typeface="微軟正黑體" panose="020B0604030504040204" pitchFamily="34" charset="-120"/>
              </a:rPr>
              <a:t>年</a:t>
            </a:r>
            <a:r>
              <a:rPr lang="en-US" altLang="zh-TW" sz="2800" b="1" dirty="0">
                <a:latin typeface="微軟正黑體" panose="020B0604030504040204" pitchFamily="34" charset="-120"/>
                <a:ea typeface="微軟正黑體" panose="020B0604030504040204" pitchFamily="34" charset="-120"/>
              </a:rPr>
              <a:t>4</a:t>
            </a:r>
            <a:r>
              <a:rPr lang="zh-TW" altLang="en-US" sz="2800" b="1" dirty="0">
                <a:latin typeface="微軟正黑體" panose="020B0604030504040204" pitchFamily="34" charset="-120"/>
                <a:ea typeface="微軟正黑體" panose="020B0604030504040204" pitchFamily="34" charset="-120"/>
              </a:rPr>
              <a:t>月</a:t>
            </a:r>
            <a:r>
              <a:rPr lang="en-US" altLang="zh-TW" sz="2800" b="1" dirty="0">
                <a:latin typeface="微軟正黑體" panose="020B0604030504040204" pitchFamily="34" charset="-120"/>
                <a:ea typeface="微軟正黑體" panose="020B0604030504040204" pitchFamily="34" charset="-120"/>
              </a:rPr>
              <a:t>11</a:t>
            </a:r>
            <a:r>
              <a:rPr lang="zh-TW" altLang="en-US" sz="2800" b="1" dirty="0">
                <a:latin typeface="微軟正黑體" panose="020B0604030504040204" pitchFamily="34" charset="-120"/>
                <a:ea typeface="微軟正黑體" panose="020B0604030504040204" pitchFamily="34" charset="-120"/>
              </a:rPr>
              <a:t>日（星期六）</a:t>
            </a:r>
            <a:endParaRPr lang="en-US" altLang="zh-TW" sz="2800" b="1" dirty="0">
              <a:latin typeface="微軟正黑體" panose="020B0604030504040204" pitchFamily="34" charset="-120"/>
              <a:ea typeface="微軟正黑體" panose="020B0604030504040204" pitchFamily="34" charset="-120"/>
            </a:endParaRPr>
          </a:p>
          <a:p>
            <a:pPr lvl="1">
              <a:lnSpc>
                <a:spcPts val="3400"/>
              </a:lnSpc>
            </a:pPr>
            <a:r>
              <a:rPr lang="zh-TW" altLang="en-US" sz="2800" b="1" dirty="0">
                <a:latin typeface="微軟正黑體" panose="020B0604030504040204" pitchFamily="34" charset="-120"/>
                <a:ea typeface="微軟正黑體" panose="020B0604030504040204" pitchFamily="34" charset="-120"/>
              </a:rPr>
              <a:t>　　  </a:t>
            </a:r>
            <a:endParaRPr lang="en-US" altLang="zh-TW" sz="2800" b="1" dirty="0">
              <a:latin typeface="微軟正黑體" panose="020B0604030504040204" pitchFamily="34" charset="-120"/>
              <a:ea typeface="微軟正黑體" panose="020B0604030504040204" pitchFamily="34" charset="-120"/>
            </a:endParaRPr>
          </a:p>
          <a:p>
            <a:pPr lvl="1">
              <a:lnSpc>
                <a:spcPts val="3400"/>
              </a:lnSpc>
            </a:pP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二年級</a:t>
            </a:r>
            <a:r>
              <a:rPr lang="en-US" altLang="zh-TW" sz="2800" b="1" dirty="0">
                <a:latin typeface="微軟正黑體" panose="020B0604030504040204" pitchFamily="34" charset="-120"/>
                <a:ea typeface="微軟正黑體" panose="020B0604030504040204" pitchFamily="34" charset="-120"/>
              </a:rPr>
              <a:t>】</a:t>
            </a:r>
            <a:endParaRPr lang="zh-TW" altLang="en-US" sz="2800" b="1" dirty="0">
              <a:latin typeface="微軟正黑體" panose="020B0604030504040204" pitchFamily="34" charset="-120"/>
              <a:ea typeface="微軟正黑體" panose="020B0604030504040204" pitchFamily="34" charset="-120"/>
            </a:endParaRPr>
          </a:p>
          <a:p>
            <a:pPr lvl="1">
              <a:lnSpc>
                <a:spcPts val="3400"/>
              </a:lnSpc>
            </a:pPr>
            <a:r>
              <a:rPr lang="en-US" altLang="zh-TW" sz="2800" b="1" dirty="0">
                <a:latin typeface="微軟正黑體" panose="020B0604030504040204" pitchFamily="34" charset="-120"/>
                <a:ea typeface="微軟正黑體" panose="020B0604030504040204" pitchFamily="34" charset="-120"/>
              </a:rPr>
              <a:t>115</a:t>
            </a:r>
            <a:r>
              <a:rPr lang="zh-TW" altLang="en-US" sz="2800" b="1" dirty="0">
                <a:latin typeface="微軟正黑體" panose="020B0604030504040204" pitchFamily="34" charset="-120"/>
                <a:ea typeface="微軟正黑體" panose="020B0604030504040204" pitchFamily="34" charset="-120"/>
              </a:rPr>
              <a:t>年</a:t>
            </a:r>
            <a:r>
              <a:rPr lang="en-US" altLang="zh-TW" sz="2800" b="1" dirty="0">
                <a:latin typeface="微軟正黑體" panose="020B0604030504040204" pitchFamily="34" charset="-120"/>
                <a:ea typeface="微軟正黑體" panose="020B0604030504040204" pitchFamily="34" charset="-120"/>
              </a:rPr>
              <a:t>4</a:t>
            </a:r>
            <a:r>
              <a:rPr lang="zh-TW" altLang="en-US" sz="2800" b="1" dirty="0">
                <a:latin typeface="微軟正黑體" panose="020B0604030504040204" pitchFamily="34" charset="-120"/>
                <a:ea typeface="微軟正黑體" panose="020B0604030504040204" pitchFamily="34" charset="-120"/>
              </a:rPr>
              <a:t>月</a:t>
            </a:r>
            <a:r>
              <a:rPr lang="en-US" altLang="zh-TW" sz="2800" b="1" dirty="0">
                <a:latin typeface="微軟正黑體" panose="020B0604030504040204" pitchFamily="34" charset="-120"/>
                <a:ea typeface="微軟正黑體" panose="020B0604030504040204" pitchFamily="34" charset="-120"/>
              </a:rPr>
              <a:t>25</a:t>
            </a:r>
            <a:r>
              <a:rPr lang="zh-TW" altLang="en-US" sz="2800" b="1" dirty="0">
                <a:latin typeface="微軟正黑體" panose="020B0604030504040204" pitchFamily="34" charset="-120"/>
                <a:ea typeface="微軟正黑體" panose="020B0604030504040204" pitchFamily="34" charset="-120"/>
              </a:rPr>
              <a:t>日</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星期六</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a:t>
            </a:r>
            <a:r>
              <a:rPr lang="en-US" altLang="zh-TW" sz="2800" b="1" dirty="0">
                <a:latin typeface="微軟正黑體" panose="020B0604030504040204" pitchFamily="34" charset="-120"/>
                <a:ea typeface="微軟正黑體" panose="020B0604030504040204" pitchFamily="34" charset="-120"/>
              </a:rPr>
              <a:t>4</a:t>
            </a:r>
            <a:r>
              <a:rPr lang="zh-TW" altLang="en-US" sz="2800" b="1" dirty="0">
                <a:latin typeface="微軟正黑體" panose="020B0604030504040204" pitchFamily="34" charset="-120"/>
                <a:ea typeface="微軟正黑體" panose="020B0604030504040204" pitchFamily="34" charset="-120"/>
              </a:rPr>
              <a:t>月</a:t>
            </a:r>
            <a:r>
              <a:rPr lang="en-US" altLang="zh-TW" sz="2800" b="1" dirty="0">
                <a:latin typeface="微軟正黑體" panose="020B0604030504040204" pitchFamily="34" charset="-120"/>
                <a:ea typeface="微軟正黑體" panose="020B0604030504040204" pitchFamily="34" charset="-120"/>
              </a:rPr>
              <a:t>26</a:t>
            </a:r>
            <a:r>
              <a:rPr lang="zh-TW" altLang="en-US" sz="2800" b="1" dirty="0">
                <a:latin typeface="微軟正黑體" panose="020B0604030504040204" pitchFamily="34" charset="-120"/>
                <a:ea typeface="微軟正黑體" panose="020B0604030504040204" pitchFamily="34" charset="-120"/>
              </a:rPr>
              <a:t>日</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星期日</a:t>
            </a:r>
            <a:r>
              <a:rPr lang="en-US" altLang="zh-TW" sz="2800" b="1" dirty="0">
                <a:latin typeface="微軟正黑體" panose="020B0604030504040204" pitchFamily="34" charset="-120"/>
                <a:ea typeface="微軟正黑體" panose="020B0604030504040204" pitchFamily="34" charset="-120"/>
              </a:rPr>
              <a:t>)</a:t>
            </a:r>
            <a:endParaRPr lang="zh-TW" altLang="en-US" sz="2800" b="1" dirty="0">
              <a:solidFill>
                <a:srgbClr val="0000FF"/>
              </a:solidFill>
              <a:latin typeface="微軟正黑體" panose="020B0604030504040204" pitchFamily="34" charset="-120"/>
              <a:ea typeface="微軟正黑體" panose="020B0604030504040204" pitchFamily="34" charset="-120"/>
            </a:endParaRPr>
          </a:p>
          <a:p>
            <a:pPr lvl="1">
              <a:lnSpc>
                <a:spcPts val="3400"/>
              </a:lnSpc>
            </a:pPr>
            <a:endParaRPr lang="en-US" altLang="zh-TW" sz="2800" b="1" dirty="0">
              <a:latin typeface="微軟正黑體" panose="020B0604030504040204" pitchFamily="34" charset="-120"/>
              <a:ea typeface="微軟正黑體" panose="020B0604030504040204" pitchFamily="34" charset="-120"/>
            </a:endParaRPr>
          </a:p>
          <a:p>
            <a:pPr marL="514350" indent="-514350">
              <a:lnSpc>
                <a:spcPts val="3400"/>
              </a:lnSpc>
              <a:spcBef>
                <a:spcPts val="0"/>
              </a:spcBef>
              <a:buFont typeface="+mj-lt"/>
              <a:buAutoNum type="arabicPeriod" startAt="2"/>
            </a:pPr>
            <a:r>
              <a:rPr lang="zh-TW" altLang="en-US" sz="2800" b="1" dirty="0">
                <a:latin typeface="微軟正黑體" panose="020B0604030504040204" pitchFamily="34" charset="-120"/>
                <a:ea typeface="微軟正黑體" panose="020B0604030504040204" pitchFamily="34" charset="-120"/>
              </a:rPr>
              <a:t>每位考生以主辦單位安排在其中半天，</a:t>
            </a:r>
            <a:r>
              <a:rPr lang="zh-TW" altLang="en-US" sz="2800" b="1" u="sng" dirty="0">
                <a:solidFill>
                  <a:srgbClr val="0000FF"/>
                </a:solidFill>
                <a:latin typeface="微軟正黑體" panose="020B0604030504040204" pitchFamily="34" charset="-120"/>
                <a:ea typeface="微軟正黑體" panose="020B0604030504040204" pitchFamily="34" charset="-120"/>
              </a:rPr>
              <a:t>不得指定應考時間</a:t>
            </a:r>
            <a:r>
              <a:rPr lang="zh-TW" altLang="en-US" sz="2800" b="1" dirty="0">
                <a:latin typeface="微軟正黑體" panose="020B0604030504040204" pitchFamily="34" charset="-120"/>
                <a:ea typeface="微軟正黑體" panose="020B0604030504040204" pitchFamily="34" charset="-120"/>
              </a:rPr>
              <a:t>，考生視複選安排測驗時間提早</a:t>
            </a:r>
            <a:r>
              <a:rPr lang="en-US" altLang="zh-TW" sz="2800" b="1" dirty="0">
                <a:latin typeface="微軟正黑體" panose="020B0604030504040204" pitchFamily="34" charset="-120"/>
                <a:ea typeface="微軟正黑體" panose="020B0604030504040204" pitchFamily="34" charset="-120"/>
              </a:rPr>
              <a:t>30</a:t>
            </a:r>
            <a:r>
              <a:rPr lang="zh-TW" altLang="en-US" sz="2800" b="1" dirty="0">
                <a:latin typeface="微軟正黑體" panose="020B0604030504040204" pitchFamily="34" charset="-120"/>
                <a:ea typeface="微軟正黑體" panose="020B0604030504040204" pitchFamily="34" charset="-120"/>
              </a:rPr>
              <a:t>分鐘報到。</a:t>
            </a:r>
            <a:endParaRPr lang="en-US" altLang="zh-TW" sz="28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191195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341260" y="169402"/>
            <a:ext cx="4461478"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複選鑑定方式－</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2</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954380" y="1784208"/>
            <a:ext cx="7845761" cy="4131900"/>
          </a:xfrm>
          <a:prstGeom prst="rect">
            <a:avLst/>
          </a:prstGeom>
        </p:spPr>
        <p:txBody>
          <a:bodyPr wrap="square">
            <a:spAutoFit/>
          </a:bodyPr>
          <a:lstStyle/>
          <a:p>
            <a:pPr marL="514350" indent="-514350">
              <a:lnSpc>
                <a:spcPts val="4000"/>
              </a:lnSpc>
              <a:spcBef>
                <a:spcPts val="0"/>
              </a:spcBef>
              <a:buFont typeface="+mj-lt"/>
              <a:buAutoNum type="arabicPeriod" startAt="3"/>
            </a:pPr>
            <a:r>
              <a:rPr lang="zh-TW" altLang="en-US" sz="2800" b="1" dirty="0">
                <a:latin typeface="微軟正黑體" panose="020B0604030504040204" pitchFamily="34" charset="-120"/>
                <a:ea typeface="微軟正黑體" panose="020B0604030504040204" pitchFamily="34" charset="-120"/>
              </a:rPr>
              <a:t>施測方式：個別智力測驗</a:t>
            </a:r>
            <a:endParaRPr lang="en-US" altLang="zh-TW" sz="2800" b="1" dirty="0">
              <a:latin typeface="微軟正黑體" panose="020B0604030504040204" pitchFamily="34" charset="-120"/>
              <a:ea typeface="微軟正黑體" panose="020B0604030504040204" pitchFamily="34" charset="-120"/>
            </a:endParaRPr>
          </a:p>
          <a:p>
            <a:pPr marL="514350" indent="-514350">
              <a:lnSpc>
                <a:spcPts val="4000"/>
              </a:lnSpc>
              <a:spcBef>
                <a:spcPts val="0"/>
              </a:spcBef>
              <a:buFont typeface="+mj-lt"/>
              <a:buAutoNum type="arabicPeriod" startAt="3"/>
            </a:pPr>
            <a:endParaRPr lang="en-US" altLang="zh-TW" sz="2800" b="1" dirty="0">
              <a:latin typeface="微軟正黑體" panose="020B0604030504040204" pitchFamily="34" charset="-120"/>
              <a:ea typeface="微軟正黑體" panose="020B0604030504040204" pitchFamily="34" charset="-120"/>
            </a:endParaRPr>
          </a:p>
          <a:p>
            <a:pPr marL="514350" indent="-514350">
              <a:lnSpc>
                <a:spcPts val="4000"/>
              </a:lnSpc>
              <a:spcBef>
                <a:spcPts val="0"/>
              </a:spcBef>
              <a:buFont typeface="+mj-lt"/>
              <a:buAutoNum type="arabicPeriod" startAt="3"/>
            </a:pPr>
            <a:r>
              <a:rPr lang="zh-TW" altLang="en-US" sz="2800" b="1" dirty="0">
                <a:latin typeface="微軟正黑體" panose="020B0604030504040204" pitchFamily="34" charset="-120"/>
                <a:ea typeface="微軟正黑體" panose="020B0604030504040204" pitchFamily="34" charset="-120"/>
              </a:rPr>
              <a:t>施測地點：高雄市左營區文府國民小學</a:t>
            </a:r>
          </a:p>
          <a:p>
            <a:pPr>
              <a:lnSpc>
                <a:spcPts val="4000"/>
              </a:lnSpc>
              <a:spcBef>
                <a:spcPts val="0"/>
              </a:spcBef>
            </a:pPr>
            <a:r>
              <a:rPr lang="zh-TW" altLang="en-US" sz="2800" b="1" dirty="0">
                <a:latin typeface="微軟正黑體" panose="020B0604030504040204" pitchFamily="34" charset="-120"/>
                <a:ea typeface="微軟正黑體" panose="020B0604030504040204" pitchFamily="34" charset="-120"/>
              </a:rPr>
              <a:t>      地址：左營區文府路 </a:t>
            </a:r>
            <a:r>
              <a:rPr lang="en-US" altLang="zh-TW" sz="2800" b="1" dirty="0">
                <a:latin typeface="微軟正黑體" panose="020B0604030504040204" pitchFamily="34" charset="-120"/>
                <a:ea typeface="微軟正黑體" panose="020B0604030504040204" pitchFamily="34" charset="-120"/>
              </a:rPr>
              <a:t>399 </a:t>
            </a:r>
            <a:r>
              <a:rPr lang="zh-TW" altLang="en-US" sz="2800" b="1" dirty="0">
                <a:latin typeface="微軟正黑體" panose="020B0604030504040204" pitchFamily="34" charset="-120"/>
                <a:ea typeface="微軟正黑體" panose="020B0604030504040204" pitchFamily="34" charset="-120"/>
              </a:rPr>
              <a:t>號</a:t>
            </a:r>
            <a:endParaRPr lang="en-US" altLang="zh-TW" sz="2800" b="1" dirty="0">
              <a:latin typeface="微軟正黑體" panose="020B0604030504040204" pitchFamily="34" charset="-120"/>
              <a:ea typeface="微軟正黑體" panose="020B0604030504040204" pitchFamily="34" charset="-120"/>
            </a:endParaRPr>
          </a:p>
          <a:p>
            <a:pPr>
              <a:lnSpc>
                <a:spcPts val="4000"/>
              </a:lnSpc>
              <a:spcBef>
                <a:spcPts val="0"/>
              </a:spcBef>
            </a:pPr>
            <a:r>
              <a:rPr lang="zh-TW" altLang="en-US" sz="2800" b="1" dirty="0">
                <a:latin typeface="微軟正黑體" panose="020B0604030504040204" pitchFamily="34" charset="-120"/>
                <a:ea typeface="微軟正黑體" panose="020B0604030504040204" pitchFamily="34" charset="-120"/>
              </a:rPr>
              <a:t>      電話：</a:t>
            </a:r>
            <a:r>
              <a:rPr lang="en-US" altLang="zh-TW" sz="2800" b="1" dirty="0">
                <a:latin typeface="微軟正黑體" panose="020B0604030504040204" pitchFamily="34" charset="-120"/>
                <a:ea typeface="微軟正黑體" panose="020B0604030504040204" pitchFamily="34" charset="-120"/>
              </a:rPr>
              <a:t>(07)</a:t>
            </a:r>
            <a:r>
              <a:rPr lang="zh-TW" altLang="en-US" sz="2800" b="1" dirty="0">
                <a:latin typeface="微軟正黑體" panose="020B0604030504040204" pitchFamily="34" charset="-120"/>
                <a:ea typeface="微軟正黑體" panose="020B0604030504040204" pitchFamily="34" charset="-120"/>
              </a:rPr>
              <a:t> </a:t>
            </a:r>
            <a:r>
              <a:rPr lang="en-US" altLang="zh-TW" sz="2800" b="1" dirty="0">
                <a:latin typeface="微軟正黑體" panose="020B0604030504040204" pitchFamily="34" charset="-120"/>
                <a:ea typeface="微軟正黑體" panose="020B0604030504040204" pitchFamily="34" charset="-120"/>
              </a:rPr>
              <a:t>3482070</a:t>
            </a:r>
            <a:r>
              <a:rPr lang="zh-TW" altLang="en-US" sz="2800" b="1" dirty="0">
                <a:latin typeface="微軟正黑體" panose="020B0604030504040204" pitchFamily="34" charset="-120"/>
                <a:ea typeface="微軟正黑體" panose="020B0604030504040204" pitchFamily="34" charset="-120"/>
              </a:rPr>
              <a:t>分機 </a:t>
            </a:r>
            <a:r>
              <a:rPr lang="en-US" altLang="zh-TW" sz="2800" b="1" dirty="0">
                <a:latin typeface="微軟正黑體" panose="020B0604030504040204" pitchFamily="34" charset="-120"/>
                <a:ea typeface="微軟正黑體" panose="020B0604030504040204" pitchFamily="34" charset="-120"/>
              </a:rPr>
              <a:t>144</a:t>
            </a:r>
            <a:r>
              <a:rPr lang="zh-TW" altLang="en-US" sz="2800" b="1" dirty="0">
                <a:latin typeface="微軟正黑體" panose="020B0604030504040204" pitchFamily="34" charset="-120"/>
                <a:ea typeface="微軟正黑體" panose="020B0604030504040204" pitchFamily="34" charset="-120"/>
              </a:rPr>
              <a:t>、</a:t>
            </a:r>
            <a:r>
              <a:rPr lang="en-US" altLang="zh-TW" sz="2800" b="1" dirty="0">
                <a:latin typeface="微軟正黑體" panose="020B0604030504040204" pitchFamily="34" charset="-120"/>
                <a:ea typeface="微軟正黑體" panose="020B0604030504040204" pitchFamily="34" charset="-120"/>
              </a:rPr>
              <a:t>142</a:t>
            </a:r>
          </a:p>
          <a:p>
            <a:pPr>
              <a:lnSpc>
                <a:spcPts val="4000"/>
              </a:lnSpc>
              <a:spcBef>
                <a:spcPts val="0"/>
              </a:spcBef>
            </a:pPr>
            <a:r>
              <a:rPr lang="en-US" altLang="zh-TW" sz="2800" b="1" dirty="0">
                <a:latin typeface="微軟正黑體" panose="020B0604030504040204" pitchFamily="34" charset="-120"/>
                <a:ea typeface="微軟正黑體" panose="020B0604030504040204" pitchFamily="34" charset="-120"/>
              </a:rPr>
              <a:t> (1)</a:t>
            </a:r>
            <a:r>
              <a:rPr lang="zh-TW" altLang="en-US" sz="2800" b="1" dirty="0">
                <a:latin typeface="微軟正黑體" panose="020B0604030504040204" pitchFamily="34" charset="-120"/>
                <a:ea typeface="微軟正黑體" panose="020B0604030504040204" pitchFamily="34" charset="-120"/>
              </a:rPr>
              <a:t> </a:t>
            </a:r>
            <a:r>
              <a:rPr lang="en-US" altLang="zh-TW" sz="2800" b="1" dirty="0">
                <a:latin typeface="微軟正黑體" panose="020B0604030504040204" pitchFamily="34" charset="-120"/>
                <a:ea typeface="微軟正黑體" panose="020B0604030504040204" pitchFamily="34" charset="-120"/>
              </a:rPr>
              <a:t>115</a:t>
            </a:r>
            <a:r>
              <a:rPr lang="zh-TW" altLang="en-US" sz="2800" b="1" dirty="0">
                <a:latin typeface="微軟正黑體" panose="020B0604030504040204" pitchFamily="34" charset="-120"/>
                <a:ea typeface="微軟正黑體" panose="020B0604030504040204" pitchFamily="34" charset="-120"/>
              </a:rPr>
              <a:t>年</a:t>
            </a:r>
            <a:r>
              <a:rPr lang="en-US" altLang="zh-TW" sz="2800" b="1" dirty="0">
                <a:latin typeface="微軟正黑體" panose="020B0604030504040204" pitchFamily="34" charset="-120"/>
                <a:ea typeface="微軟正黑體" panose="020B0604030504040204" pitchFamily="34" charset="-120"/>
              </a:rPr>
              <a:t>4</a:t>
            </a:r>
            <a:r>
              <a:rPr lang="zh-TW" altLang="en-US" sz="2800" b="1" dirty="0">
                <a:latin typeface="微軟正黑體" panose="020B0604030504040204" pitchFamily="34" charset="-120"/>
                <a:ea typeface="微軟正黑體" panose="020B0604030504040204" pitchFamily="34" charset="-120"/>
              </a:rPr>
              <a:t>月</a:t>
            </a:r>
            <a:r>
              <a:rPr lang="en-US" altLang="zh-TW" sz="2800" b="1" dirty="0">
                <a:latin typeface="微軟正黑體" panose="020B0604030504040204" pitchFamily="34" charset="-120"/>
                <a:ea typeface="微軟正黑體" panose="020B0604030504040204" pitchFamily="34" charset="-120"/>
              </a:rPr>
              <a:t>10</a:t>
            </a:r>
            <a:r>
              <a:rPr lang="zh-TW" altLang="en-US" sz="2800" b="1" dirty="0">
                <a:latin typeface="微軟正黑體" panose="020B0604030504040204" pitchFamily="34" charset="-120"/>
                <a:ea typeface="微軟正黑體" panose="020B0604030504040204" pitchFamily="34" charset="-120"/>
              </a:rPr>
              <a:t>日</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星期五</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公告四年級試場位置</a:t>
            </a:r>
            <a:endParaRPr lang="en-US" altLang="zh-TW" sz="2800" b="1" dirty="0">
              <a:latin typeface="微軟正黑體" panose="020B0604030504040204" pitchFamily="34" charset="-120"/>
              <a:ea typeface="微軟正黑體" panose="020B0604030504040204" pitchFamily="34" charset="-120"/>
            </a:endParaRPr>
          </a:p>
          <a:p>
            <a:pPr>
              <a:lnSpc>
                <a:spcPts val="4000"/>
              </a:lnSpc>
              <a:spcBef>
                <a:spcPts val="0"/>
              </a:spcBef>
            </a:pPr>
            <a:r>
              <a:rPr lang="zh-TW" altLang="en-US" sz="2800" b="1" dirty="0">
                <a:latin typeface="微軟正黑體" panose="020B0604030504040204" pitchFamily="34" charset="-120"/>
                <a:ea typeface="微軟正黑體" panose="020B0604030504040204" pitchFamily="34" charset="-120"/>
              </a:rPr>
              <a:t> </a:t>
            </a:r>
            <a:r>
              <a:rPr lang="en-US" altLang="zh-TW" sz="2800" b="1" dirty="0">
                <a:latin typeface="微軟正黑體" panose="020B0604030504040204" pitchFamily="34" charset="-120"/>
                <a:ea typeface="微軟正黑體" panose="020B0604030504040204" pitchFamily="34" charset="-120"/>
              </a:rPr>
              <a:t>(2) 115</a:t>
            </a:r>
            <a:r>
              <a:rPr lang="zh-TW" altLang="en-US" sz="2800" b="1" dirty="0">
                <a:latin typeface="微軟正黑體" panose="020B0604030504040204" pitchFamily="34" charset="-120"/>
                <a:ea typeface="微軟正黑體" panose="020B0604030504040204" pitchFamily="34" charset="-120"/>
              </a:rPr>
              <a:t>年</a:t>
            </a:r>
            <a:r>
              <a:rPr lang="en-US" altLang="zh-TW" sz="2800" b="1" dirty="0">
                <a:latin typeface="微軟正黑體" panose="020B0604030504040204" pitchFamily="34" charset="-120"/>
                <a:ea typeface="微軟正黑體" panose="020B0604030504040204" pitchFamily="34" charset="-120"/>
              </a:rPr>
              <a:t>4</a:t>
            </a:r>
            <a:r>
              <a:rPr lang="zh-TW" altLang="en-US" sz="2800" b="1" dirty="0">
                <a:latin typeface="微軟正黑體" panose="020B0604030504040204" pitchFamily="34" charset="-120"/>
                <a:ea typeface="微軟正黑體" panose="020B0604030504040204" pitchFamily="34" charset="-120"/>
              </a:rPr>
              <a:t>月</a:t>
            </a:r>
            <a:r>
              <a:rPr lang="en-US" altLang="zh-TW" sz="2800" b="1" dirty="0">
                <a:latin typeface="微軟正黑體" panose="020B0604030504040204" pitchFamily="34" charset="-120"/>
                <a:ea typeface="微軟正黑體" panose="020B0604030504040204" pitchFamily="34" charset="-120"/>
              </a:rPr>
              <a:t>24</a:t>
            </a:r>
            <a:r>
              <a:rPr lang="zh-TW" altLang="en-US" sz="2800" b="1" dirty="0">
                <a:latin typeface="微軟正黑體" panose="020B0604030504040204" pitchFamily="34" charset="-120"/>
                <a:ea typeface="微軟正黑體" panose="020B0604030504040204" pitchFamily="34" charset="-120"/>
              </a:rPr>
              <a:t>日</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星期五</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公告二年級試場位置</a:t>
            </a:r>
            <a:endParaRPr lang="en-US" altLang="zh-TW" sz="2800" b="1" dirty="0">
              <a:latin typeface="微軟正黑體" panose="020B0604030504040204" pitchFamily="34" charset="-120"/>
              <a:ea typeface="微軟正黑體" panose="020B0604030504040204" pitchFamily="34" charset="-120"/>
            </a:endParaRPr>
          </a:p>
          <a:p>
            <a:pPr>
              <a:lnSpc>
                <a:spcPts val="3500"/>
              </a:lnSpc>
            </a:pPr>
            <a:endParaRPr lang="en-US" altLang="zh-TW" sz="28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317365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3251767" y="169402"/>
            <a:ext cx="2640466"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報名資格 </a:t>
            </a:r>
            <a:endParaRPr lang="en-US" altLang="ko-KR"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51088" y="1819305"/>
            <a:ext cx="7440537" cy="1938992"/>
          </a:xfrm>
          <a:prstGeom prst="rect">
            <a:avLst/>
          </a:prstGeom>
        </p:spPr>
        <p:txBody>
          <a:bodyPr wrap="square">
            <a:spAutoFit/>
          </a:bodyPr>
          <a:lstStyle/>
          <a:p>
            <a:pPr marL="571500" indent="-571500">
              <a:buFont typeface="Arial" panose="020B0604020202020204" pitchFamily="34" charset="0"/>
              <a:buChar char="•"/>
            </a:pPr>
            <a:r>
              <a:rPr lang="zh-TW" altLang="en-US" sz="4000" b="1" dirty="0">
                <a:latin typeface="微軟正黑體" panose="020B0604030504040204" pitchFamily="34" charset="-120"/>
                <a:ea typeface="微軟正黑體" panose="020B0604030504040204" pitchFamily="34" charset="-120"/>
              </a:rPr>
              <a:t>凡</a:t>
            </a:r>
            <a:r>
              <a:rPr lang="zh-TW" altLang="en-US" sz="4000" b="1" u="sng" dirty="0">
                <a:solidFill>
                  <a:srgbClr val="0000FF"/>
                </a:solidFill>
                <a:latin typeface="微軟正黑體" panose="020B0604030504040204" pitchFamily="34" charset="-120"/>
                <a:ea typeface="微軟正黑體" panose="020B0604030504040204" pitchFamily="34" charset="-120"/>
              </a:rPr>
              <a:t>就讀本市各國小二、四年級學生</a:t>
            </a:r>
            <a:r>
              <a:rPr lang="zh-TW" altLang="en-US" sz="4000" b="1" dirty="0">
                <a:latin typeface="微軟正黑體" panose="020B0604030504040204" pitchFamily="34" charset="-120"/>
                <a:ea typeface="微軟正黑體" panose="020B0604030504040204" pitchFamily="34" charset="-120"/>
              </a:rPr>
              <a:t>，由班級導師推薦或家長申請。</a:t>
            </a:r>
          </a:p>
        </p:txBody>
      </p:sp>
    </p:spTree>
    <p:extLst>
      <p:ext uri="{BB962C8B-B14F-4D97-AF65-F5344CB8AC3E}">
        <p14:creationId xmlns:p14="http://schemas.microsoft.com/office/powerpoint/2010/main" val="33217701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591329" y="169402"/>
            <a:ext cx="396134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複選鑑定方式</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-3</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997511" y="1773701"/>
            <a:ext cx="7845761" cy="4170372"/>
          </a:xfrm>
          <a:prstGeom prst="rect">
            <a:avLst/>
          </a:prstGeom>
        </p:spPr>
        <p:txBody>
          <a:bodyPr wrap="square">
            <a:spAutoFit/>
          </a:bodyPr>
          <a:lstStyle/>
          <a:p>
            <a:pPr>
              <a:lnSpc>
                <a:spcPts val="3800"/>
              </a:lnSpc>
            </a:pPr>
            <a:r>
              <a:rPr lang="zh-TW" altLang="en-US" sz="3200" b="1" dirty="0">
                <a:solidFill>
                  <a:prstClr val="black"/>
                </a:solidFill>
                <a:latin typeface="微軟正黑體" panose="020B0604030504040204" pitchFamily="34" charset="-120"/>
                <a:ea typeface="微軟正黑體" panose="020B0604030504040204" pitchFamily="34" charset="-120"/>
              </a:rPr>
              <a:t>備註：</a:t>
            </a:r>
            <a:endParaRPr lang="en-US" altLang="zh-TW" sz="3200" b="1" dirty="0">
              <a:solidFill>
                <a:prstClr val="black"/>
              </a:solidFill>
              <a:latin typeface="微軟正黑體" panose="020B0604030504040204" pitchFamily="34" charset="-120"/>
              <a:ea typeface="微軟正黑體" panose="020B0604030504040204" pitchFamily="34" charset="-120"/>
            </a:endParaRPr>
          </a:p>
          <a:p>
            <a:pPr>
              <a:lnSpc>
                <a:spcPts val="4000"/>
              </a:lnSpc>
            </a:pPr>
            <a:r>
              <a:rPr lang="en-US" altLang="zh-TW" sz="2800" b="1" dirty="0">
                <a:solidFill>
                  <a:prstClr val="black"/>
                </a:solidFill>
                <a:latin typeface="微軟正黑體" panose="020B0604030504040204" pitchFamily="34" charset="-120"/>
                <a:ea typeface="微軟正黑體" panose="020B0604030504040204" pitchFamily="34" charset="-120"/>
              </a:rPr>
              <a:t>A.</a:t>
            </a:r>
            <a:r>
              <a:rPr lang="zh-TW" altLang="en-US" sz="2800" b="1" dirty="0">
                <a:solidFill>
                  <a:prstClr val="black"/>
                </a:solidFill>
                <a:latin typeface="微軟正黑體" panose="020B0604030504040204" pitchFamily="34" charset="-120"/>
                <a:ea typeface="微軟正黑體" panose="020B0604030504040204" pitchFamily="34" charset="-120"/>
              </a:rPr>
              <a:t>應試考生不得攜帶書籍文件、數位載具</a:t>
            </a:r>
            <a:r>
              <a:rPr lang="en-US" altLang="zh-TW" sz="2800" b="1" dirty="0">
                <a:solidFill>
                  <a:prstClr val="black"/>
                </a:solidFill>
                <a:latin typeface="微軟正黑體" panose="020B0604030504040204" pitchFamily="34" charset="-120"/>
                <a:ea typeface="微軟正黑體" panose="020B0604030504040204" pitchFamily="34" charset="-120"/>
              </a:rPr>
              <a:t>(</a:t>
            </a:r>
            <a:r>
              <a:rPr lang="zh-TW" altLang="en-US" sz="2800" b="1" dirty="0">
                <a:solidFill>
                  <a:prstClr val="black"/>
                </a:solidFill>
                <a:latin typeface="微軟正黑體" panose="020B0604030504040204" pitchFamily="34" charset="-120"/>
                <a:ea typeface="微軟正黑體" panose="020B0604030504040204" pitchFamily="34" charset="-120"/>
              </a:rPr>
              <a:t>例如智</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4000"/>
              </a:lnSpc>
            </a:pPr>
            <a:r>
              <a:rPr lang="en-US" altLang="zh-TW" sz="2800" b="1" dirty="0">
                <a:solidFill>
                  <a:prstClr val="black"/>
                </a:solidFill>
                <a:latin typeface="微軟正黑體" panose="020B0604030504040204" pitchFamily="34" charset="-120"/>
                <a:ea typeface="微軟正黑體" panose="020B0604030504040204" pitchFamily="34" charset="-120"/>
              </a:rPr>
              <a:t>    </a:t>
            </a:r>
            <a:r>
              <a:rPr lang="zh-TW" altLang="en-US" sz="2800" b="1" dirty="0">
                <a:solidFill>
                  <a:prstClr val="black"/>
                </a:solidFill>
                <a:latin typeface="微軟正黑體" panose="020B0604030504040204" pitchFamily="34" charset="-120"/>
                <a:ea typeface="微軟正黑體" panose="020B0604030504040204" pitchFamily="34" charset="-120"/>
              </a:rPr>
              <a:t>慧手錶、智慧手環等</a:t>
            </a:r>
            <a:r>
              <a:rPr lang="en-US" altLang="zh-TW" sz="2800" b="1" dirty="0">
                <a:solidFill>
                  <a:prstClr val="black"/>
                </a:solidFill>
                <a:latin typeface="微軟正黑體" panose="020B0604030504040204" pitchFamily="34" charset="-120"/>
                <a:ea typeface="微軟正黑體" panose="020B0604030504040204" pitchFamily="34" charset="-120"/>
              </a:rPr>
              <a:t>)</a:t>
            </a:r>
            <a:r>
              <a:rPr lang="zh-TW" altLang="en-US" sz="2800" b="1" dirty="0">
                <a:solidFill>
                  <a:prstClr val="black"/>
                </a:solidFill>
                <a:latin typeface="微軟正黑體" panose="020B0604030504040204" pitchFamily="34" charset="-120"/>
                <a:ea typeface="微軟正黑體" panose="020B0604030504040204" pitchFamily="34" charset="-120"/>
              </a:rPr>
              <a:t>及具有資訊傳輸、感應、  </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4000"/>
              </a:lnSpc>
            </a:pPr>
            <a:r>
              <a:rPr lang="en-US" altLang="zh-TW" sz="2800" b="1" dirty="0">
                <a:solidFill>
                  <a:prstClr val="black"/>
                </a:solidFill>
                <a:latin typeface="微軟正黑體" panose="020B0604030504040204" pitchFamily="34" charset="-120"/>
                <a:ea typeface="微軟正黑體" panose="020B0604030504040204" pitchFamily="34" charset="-120"/>
              </a:rPr>
              <a:t>    </a:t>
            </a:r>
            <a:r>
              <a:rPr lang="zh-TW" altLang="en-US" sz="2800" b="1" dirty="0">
                <a:solidFill>
                  <a:prstClr val="black"/>
                </a:solidFill>
                <a:latin typeface="微軟正黑體" panose="020B0604030504040204" pitchFamily="34" charset="-120"/>
                <a:ea typeface="微軟正黑體" panose="020B0604030504040204" pitchFamily="34" charset="-120"/>
              </a:rPr>
              <a:t>錄音、拍攝或記錄功能之手錶入場。</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4000"/>
              </a:lnSpc>
            </a:pPr>
            <a:r>
              <a:rPr lang="en-US" altLang="zh-TW" sz="2800" b="1" dirty="0">
                <a:solidFill>
                  <a:prstClr val="black"/>
                </a:solidFill>
                <a:latin typeface="微軟正黑體" panose="020B0604030504040204" pitchFamily="34" charset="-120"/>
                <a:ea typeface="微軟正黑體" panose="020B0604030504040204" pitchFamily="34" charset="-120"/>
              </a:rPr>
              <a:t>B.</a:t>
            </a:r>
            <a:r>
              <a:rPr lang="zh-TW" altLang="en-US" sz="2800" b="1" dirty="0">
                <a:solidFill>
                  <a:prstClr val="black"/>
                </a:solidFill>
                <a:latin typeface="微軟正黑體" panose="020B0604030504040204" pitchFamily="34" charset="-120"/>
                <a:ea typeface="微軟正黑體" panose="020B0604030504040204" pitchFamily="34" charset="-120"/>
              </a:rPr>
              <a:t>測驗依標準化測驗實施規範進行，</a:t>
            </a:r>
            <a:r>
              <a:rPr lang="zh-TW" altLang="en-US" sz="2800" b="1" dirty="0">
                <a:solidFill>
                  <a:srgbClr val="FF0000"/>
                </a:solidFill>
                <a:latin typeface="微軟正黑體" panose="020B0604030504040204" pitchFamily="34" charset="-120"/>
                <a:ea typeface="微軟正黑體" panose="020B0604030504040204" pitchFamily="34" charset="-120"/>
              </a:rPr>
              <a:t>測驗時間含</a:t>
            </a:r>
            <a:endParaRPr lang="en-US" altLang="zh-TW" sz="2800" b="1" dirty="0">
              <a:solidFill>
                <a:srgbClr val="FF0000"/>
              </a:solidFill>
              <a:latin typeface="微軟正黑體" panose="020B0604030504040204" pitchFamily="34" charset="-120"/>
              <a:ea typeface="微軟正黑體" panose="020B0604030504040204" pitchFamily="34" charset="-120"/>
            </a:endParaRPr>
          </a:p>
          <a:p>
            <a:pPr>
              <a:lnSpc>
                <a:spcPts val="4000"/>
              </a:lnSpc>
            </a:pPr>
            <a:r>
              <a:rPr lang="en-US" altLang="zh-TW" sz="2800" b="1" dirty="0">
                <a:solidFill>
                  <a:srgbClr val="FF0000"/>
                </a:solidFill>
                <a:latin typeface="微軟正黑體" panose="020B0604030504040204" pitchFamily="34" charset="-120"/>
                <a:ea typeface="微軟正黑體" panose="020B0604030504040204" pitchFamily="34" charset="-120"/>
              </a:rPr>
              <a:t>    </a:t>
            </a:r>
            <a:r>
              <a:rPr lang="zh-TW" altLang="en-US" sz="2800" b="1" dirty="0">
                <a:solidFill>
                  <a:srgbClr val="FF0000"/>
                </a:solidFill>
                <a:latin typeface="微軟正黑體" panose="020B0604030504040204" pitchFamily="34" charset="-120"/>
                <a:ea typeface="微軟正黑體" panose="020B0604030504040204" pitchFamily="34" charset="-120"/>
              </a:rPr>
              <a:t>說明、作答、收卷。</a:t>
            </a:r>
          </a:p>
          <a:p>
            <a:pPr>
              <a:lnSpc>
                <a:spcPts val="4000"/>
              </a:lnSpc>
            </a:pPr>
            <a:r>
              <a:rPr lang="en-US" altLang="zh-TW" sz="2800" b="1" dirty="0">
                <a:solidFill>
                  <a:prstClr val="black"/>
                </a:solidFill>
                <a:latin typeface="微軟正黑體" panose="020B0604030504040204" pitchFamily="34" charset="-120"/>
                <a:ea typeface="微軟正黑體" panose="020B0604030504040204" pitchFamily="34" charset="-120"/>
              </a:rPr>
              <a:t>C.</a:t>
            </a:r>
            <a:r>
              <a:rPr lang="zh-TW" altLang="en-US" sz="2800" b="1" dirty="0">
                <a:solidFill>
                  <a:prstClr val="black"/>
                </a:solidFill>
                <a:latin typeface="微軟正黑體" panose="020B0604030504040204" pitchFamily="34" charset="-120"/>
                <a:ea typeface="微軟正黑體" panose="020B0604030504040204" pitchFamily="34" charset="-120"/>
              </a:rPr>
              <a:t>依資賦優異鑑定工具保密原則，測驗工具恕不</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4000"/>
              </a:lnSpc>
            </a:pPr>
            <a:r>
              <a:rPr lang="en-US" altLang="zh-TW" sz="2800" b="1" dirty="0">
                <a:solidFill>
                  <a:prstClr val="black"/>
                </a:solidFill>
                <a:latin typeface="微軟正黑體" panose="020B0604030504040204" pitchFamily="34" charset="-120"/>
                <a:ea typeface="微軟正黑體" panose="020B0604030504040204" pitchFamily="34" charset="-120"/>
              </a:rPr>
              <a:t>    </a:t>
            </a:r>
            <a:r>
              <a:rPr lang="zh-TW" altLang="en-US" sz="2800" b="1" dirty="0">
                <a:solidFill>
                  <a:prstClr val="black"/>
                </a:solidFill>
                <a:latin typeface="微軟正黑體" panose="020B0604030504040204" pitchFamily="34" charset="-120"/>
                <a:ea typeface="微軟正黑體" panose="020B0604030504040204" pitchFamily="34" charset="-120"/>
              </a:rPr>
              <a:t>公開，僅提供學生測驗 </a:t>
            </a:r>
            <a:r>
              <a:rPr lang="en-US" altLang="zh-TW" sz="2800" b="1" dirty="0">
                <a:solidFill>
                  <a:prstClr val="black"/>
                </a:solidFill>
                <a:latin typeface="微軟正黑體" panose="020B0604030504040204" pitchFamily="34" charset="-120"/>
                <a:ea typeface="微軟正黑體" panose="020B0604030504040204" pitchFamily="34" charset="-120"/>
              </a:rPr>
              <a:t>T </a:t>
            </a:r>
            <a:r>
              <a:rPr lang="zh-TW" altLang="en-US" sz="2800" b="1" dirty="0">
                <a:solidFill>
                  <a:prstClr val="black"/>
                </a:solidFill>
                <a:latin typeface="微軟正黑體" panose="020B0604030504040204" pitchFamily="34" charset="-120"/>
                <a:ea typeface="微軟正黑體" panose="020B0604030504040204" pitchFamily="34" charset="-120"/>
              </a:rPr>
              <a:t>分數或標準分數。  </a:t>
            </a:r>
            <a:endParaRPr lang="en-US" altLang="zh-TW" sz="2800" b="1" dirty="0">
              <a:solidFill>
                <a:prstClr val="black"/>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8930337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7CC5D2A4-24EC-4F48-BF24-648639E9C463}"/>
              </a:ext>
            </a:extLst>
          </p:cNvPr>
          <p:cNvSpPr/>
          <p:nvPr/>
        </p:nvSpPr>
        <p:spPr>
          <a:xfrm>
            <a:off x="6426200" y="5945642"/>
            <a:ext cx="2247900" cy="56945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3" name="직사각형 20">
            <a:extLst>
              <a:ext uri="{FF2B5EF4-FFF2-40B4-BE49-F238E27FC236}">
                <a16:creationId xmlns:a16="http://schemas.microsoft.com/office/drawing/2014/main" id="{E9355326-B46D-4E8E-A2C7-A7B68A32D9E3}"/>
              </a:ext>
            </a:extLst>
          </p:cNvPr>
          <p:cNvSpPr/>
          <p:nvPr/>
        </p:nvSpPr>
        <p:spPr>
          <a:xfrm>
            <a:off x="2506369" y="169402"/>
            <a:ext cx="4131259"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鑑定錄取標準</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-1</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904538" y="1423506"/>
            <a:ext cx="7642562" cy="4875694"/>
          </a:xfrm>
          <a:prstGeom prst="rect">
            <a:avLst/>
          </a:prstGeom>
        </p:spPr>
        <p:txBody>
          <a:bodyPr wrap="square">
            <a:spAutoFit/>
          </a:bodyPr>
          <a:lstStyle/>
          <a:p>
            <a:pPr marL="457200" indent="-457200">
              <a:lnSpc>
                <a:spcPts val="3300"/>
              </a:lnSpc>
              <a:spcBef>
                <a:spcPts val="0"/>
              </a:spcBef>
              <a:buFont typeface="Arial" panose="020B0604020202020204" pitchFamily="34" charset="0"/>
              <a:buChar char="•"/>
            </a:pPr>
            <a:r>
              <a:rPr lang="zh-TW" altLang="en-US" sz="2800" b="1" dirty="0">
                <a:latin typeface="微軟正黑體" panose="020B0604030504040204" pitchFamily="34" charset="-120"/>
                <a:ea typeface="微軟正黑體" panose="020B0604030504040204" pitchFamily="34" charset="-120"/>
              </a:rPr>
              <a:t>初選：</a:t>
            </a:r>
            <a:endParaRPr lang="en-US" altLang="zh-TW" sz="2800" b="1" dirty="0">
              <a:latin typeface="微軟正黑體" panose="020B0604030504040204" pitchFamily="34" charset="-120"/>
              <a:ea typeface="微軟正黑體" panose="020B0604030504040204" pitchFamily="34" charset="-120"/>
            </a:endParaRPr>
          </a:p>
          <a:p>
            <a:pPr lvl="1">
              <a:lnSpc>
                <a:spcPts val="3300"/>
              </a:lnSpc>
            </a:pPr>
            <a:r>
              <a:rPr lang="zh-TW" altLang="en-US" sz="2800" b="1" dirty="0">
                <a:latin typeface="微軟正黑體" panose="020B0604030504040204" pitchFamily="34" charset="-120"/>
                <a:ea typeface="微軟正黑體" panose="020B0604030504040204" pitchFamily="34" charset="-120"/>
              </a:rPr>
              <a:t>本市鑑輔會召開鑑輔會議綜合研判後，確定通過參加複選標準。</a:t>
            </a:r>
            <a:endParaRPr lang="en-US" altLang="zh-TW" sz="2800" b="1" dirty="0">
              <a:latin typeface="微軟正黑體" panose="020B0604030504040204" pitchFamily="34" charset="-120"/>
              <a:ea typeface="微軟正黑體" panose="020B0604030504040204" pitchFamily="34" charset="-120"/>
            </a:endParaRPr>
          </a:p>
          <a:p>
            <a:pPr lvl="1">
              <a:lnSpc>
                <a:spcPts val="1000"/>
              </a:lnSpc>
            </a:pPr>
            <a:endParaRPr lang="zh-TW" altLang="en-US" sz="2800" b="1" dirty="0">
              <a:latin typeface="微軟正黑體" panose="020B0604030504040204" pitchFamily="34" charset="-120"/>
              <a:ea typeface="微軟正黑體" panose="020B0604030504040204" pitchFamily="34" charset="-120"/>
            </a:endParaRPr>
          </a:p>
          <a:p>
            <a:pPr marL="457200" indent="-457200">
              <a:lnSpc>
                <a:spcPts val="3300"/>
              </a:lnSpc>
              <a:spcBef>
                <a:spcPts val="0"/>
              </a:spcBef>
              <a:buFont typeface="Arial" panose="020B0604020202020204" pitchFamily="34" charset="0"/>
              <a:buChar char="•"/>
            </a:pPr>
            <a:r>
              <a:rPr lang="zh-TW" altLang="en-US" sz="2800" b="1" dirty="0">
                <a:latin typeface="微軟正黑體" panose="020B0604030504040204" pitchFamily="34" charset="-120"/>
                <a:ea typeface="微軟正黑體" panose="020B0604030504040204" pitchFamily="34" charset="-120"/>
              </a:rPr>
              <a:t>複選：</a:t>
            </a:r>
          </a:p>
          <a:p>
            <a:pPr marL="1257300" lvl="1" indent="-514350">
              <a:lnSpc>
                <a:spcPts val="3300"/>
              </a:lnSpc>
              <a:spcBef>
                <a:spcPts val="0"/>
              </a:spcBef>
              <a:buFont typeface="+mj-lt"/>
              <a:buAutoNum type="arabicPeriod"/>
            </a:pPr>
            <a:r>
              <a:rPr lang="zh-TW" altLang="en-US" sz="2800" b="1" dirty="0">
                <a:latin typeface="微軟正黑體" panose="020B0604030504040204" pitchFamily="34" charset="-120"/>
                <a:ea typeface="微軟正黑體" panose="020B0604030504040204" pitchFamily="34" charset="-120"/>
              </a:rPr>
              <a:t>本市鑑輔會召開鑑輔會議綜合研判後，達鑑定通過標準分數之學生，取得安置資格。</a:t>
            </a:r>
          </a:p>
          <a:p>
            <a:pPr marL="1257300" lvl="1" indent="-514350">
              <a:lnSpc>
                <a:spcPts val="3300"/>
              </a:lnSpc>
              <a:spcBef>
                <a:spcPts val="0"/>
              </a:spcBef>
              <a:buFont typeface="+mj-lt"/>
              <a:buAutoNum type="arabicPeriod"/>
            </a:pPr>
            <a:r>
              <a:rPr lang="zh-TW" altLang="en-US" sz="2800" b="1" dirty="0">
                <a:latin typeface="微軟正黑體" panose="020B0604030504040204" pitchFamily="34" charset="-120"/>
                <a:ea typeface="微軟正黑體" panose="020B0604030504040204" pitchFamily="34" charset="-120"/>
              </a:rPr>
              <a:t>複選結果同分時，以初選總結果高低排序；初選總結果同分時，依序以測驗一、測驗二、測驗三結果高低排序，擇優錄取。</a:t>
            </a:r>
          </a:p>
        </p:txBody>
      </p:sp>
      <p:pic>
        <p:nvPicPr>
          <p:cNvPr id="3" name="圖片 2">
            <a:extLst>
              <a:ext uri="{FF2B5EF4-FFF2-40B4-BE49-F238E27FC236}">
                <a16:creationId xmlns:a16="http://schemas.microsoft.com/office/drawing/2014/main" id="{5CC4ABCA-1440-4020-BE5D-96688A7F186D}"/>
              </a:ext>
            </a:extLst>
          </p:cNvPr>
          <p:cNvPicPr>
            <a:picLocks noChangeAspect="1"/>
          </p:cNvPicPr>
          <p:nvPr/>
        </p:nvPicPr>
        <p:blipFill>
          <a:blip r:embed="rId3"/>
          <a:stretch>
            <a:fillRect/>
          </a:stretch>
        </p:blipFill>
        <p:spPr>
          <a:xfrm>
            <a:off x="6171065" y="5945642"/>
            <a:ext cx="2503035" cy="671205"/>
          </a:xfrm>
          <a:prstGeom prst="rect">
            <a:avLst/>
          </a:prstGeom>
        </p:spPr>
      </p:pic>
    </p:spTree>
    <p:extLst>
      <p:ext uri="{BB962C8B-B14F-4D97-AF65-F5344CB8AC3E}">
        <p14:creationId xmlns:p14="http://schemas.microsoft.com/office/powerpoint/2010/main" val="33898713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545897" y="169402"/>
            <a:ext cx="8052204"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鑑定錄取標準</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a:t>
            </a: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２</a:t>
            </a:r>
            <a:r>
              <a:rPr lang="en-US" altLang="zh-TW" sz="4400" dirty="0">
                <a:solidFill>
                  <a:srgbClr val="FFFF00"/>
                </a:solidFill>
                <a:ea typeface="標楷體" pitchFamily="65" charset="-120"/>
              </a:rPr>
              <a:t> </a:t>
            </a:r>
            <a:r>
              <a:rPr lang="en-US" altLang="zh-TW" sz="3600" b="1" dirty="0">
                <a:solidFill>
                  <a:srgbClr val="99FF66"/>
                </a:solidFill>
                <a:latin typeface="微軟正黑體" panose="020B0604030504040204" pitchFamily="34" charset="-120"/>
                <a:ea typeface="微軟正黑體" panose="020B0604030504040204" pitchFamily="34" charset="-120"/>
              </a:rPr>
              <a:t>(</a:t>
            </a:r>
            <a:r>
              <a:rPr lang="zh-TW" altLang="en-US" sz="3600" b="1" dirty="0">
                <a:solidFill>
                  <a:srgbClr val="99FF66"/>
                </a:solidFill>
                <a:latin typeface="微軟正黑體" panose="020B0604030504040204" pitchFamily="34" charset="-120"/>
                <a:ea typeface="微軟正黑體" panose="020B0604030504040204" pitchFamily="34" charset="-120"/>
              </a:rPr>
              <a:t>免初選管道宣導</a:t>
            </a:r>
            <a:r>
              <a:rPr lang="en-US" altLang="zh-TW" sz="3600" b="1" dirty="0">
                <a:solidFill>
                  <a:srgbClr val="99FF66"/>
                </a:solidFill>
                <a:latin typeface="微軟正黑體" panose="020B0604030504040204" pitchFamily="34" charset="-120"/>
                <a:ea typeface="微軟正黑體" panose="020B0604030504040204" pitchFamily="34" charset="-120"/>
              </a:rPr>
              <a:t>)</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04537" y="1610290"/>
            <a:ext cx="7871909" cy="6719788"/>
          </a:xfrm>
          <a:prstGeom prst="rect">
            <a:avLst/>
          </a:prstGeom>
        </p:spPr>
        <p:txBody>
          <a:bodyPr wrap="square">
            <a:spAutoFit/>
          </a:bodyPr>
          <a:lstStyle/>
          <a:p>
            <a:r>
              <a:rPr lang="zh-TW" altLang="en-US" sz="2400" dirty="0"/>
              <a:t>         </a:t>
            </a:r>
            <a:r>
              <a:rPr lang="zh-TW" altLang="zh-TW" sz="2400" dirty="0">
                <a:latin typeface="微軟正黑體" panose="020B0604030504040204" pitchFamily="34" charset="-120"/>
                <a:ea typeface="微軟正黑體" panose="020B0604030504040204" pitchFamily="34" charset="-120"/>
              </a:rPr>
              <a:t>參加本市</a:t>
            </a:r>
            <a:r>
              <a:rPr lang="en-US" altLang="zh-TW" sz="2400" dirty="0">
                <a:latin typeface="微軟正黑體" panose="020B0604030504040204" pitchFamily="34" charset="-120"/>
                <a:ea typeface="微軟正黑體" panose="020B0604030504040204" pitchFamily="34" charset="-120"/>
              </a:rPr>
              <a:t>113</a:t>
            </a:r>
            <a:r>
              <a:rPr lang="zh-TW" altLang="en-US" sz="2400" dirty="0">
                <a:latin typeface="微軟正黑體" panose="020B0604030504040204" pitchFamily="34" charset="-120"/>
                <a:ea typeface="微軟正黑體" panose="020B0604030504040204" pitchFamily="34" charset="-120"/>
              </a:rPr>
              <a:t>或</a:t>
            </a:r>
            <a:r>
              <a:rPr lang="en-US" altLang="zh-TW" sz="2400" dirty="0">
                <a:latin typeface="微軟正黑體" panose="020B0604030504040204" pitchFamily="34" charset="-120"/>
                <a:ea typeface="微軟正黑體" panose="020B0604030504040204" pitchFamily="34" charset="-120"/>
              </a:rPr>
              <a:t>114</a:t>
            </a:r>
            <a:r>
              <a:rPr lang="zh-TW" altLang="zh-TW" sz="2400" dirty="0">
                <a:latin typeface="微軟正黑體" panose="020B0604030504040204" pitchFamily="34" charset="-120"/>
                <a:ea typeface="微軟正黑體" panose="020B0604030504040204" pitchFamily="34" charset="-120"/>
              </a:rPr>
              <a:t>學年度舉辦之國小資賦優異學生申請縮短修業年限鑑定初選或國小一般智能資賦優異學生鑑定初選，測驗分數達下列其一者，初選成績於同一教育階段內得再保留兩年，於本次</a:t>
            </a:r>
            <a:r>
              <a:rPr lang="en-US" altLang="zh-TW" sz="2400" dirty="0">
                <a:latin typeface="微軟正黑體" panose="020B0604030504040204" pitchFamily="34" charset="-120"/>
                <a:ea typeface="微軟正黑體" panose="020B0604030504040204" pitchFamily="34" charset="-120"/>
              </a:rPr>
              <a:t>(115</a:t>
            </a:r>
            <a:r>
              <a:rPr lang="zh-TW" altLang="zh-TW" sz="2400" dirty="0">
                <a:latin typeface="微軟正黑體" panose="020B0604030504040204" pitchFamily="34" charset="-120"/>
                <a:ea typeface="微軟正黑體" panose="020B0604030504040204" pitchFamily="34" charset="-120"/>
              </a:rPr>
              <a:t>學年度</a:t>
            </a:r>
            <a:r>
              <a:rPr lang="en-US" altLang="zh-TW" sz="2400" dirty="0">
                <a:latin typeface="微軟正黑體" panose="020B0604030504040204" pitchFamily="34" charset="-120"/>
                <a:ea typeface="微軟正黑體" panose="020B0604030504040204" pitchFamily="34" charset="-120"/>
              </a:rPr>
              <a:t>)</a:t>
            </a:r>
            <a:r>
              <a:rPr lang="zh-TW" altLang="zh-TW" sz="2400" dirty="0">
                <a:latin typeface="微軟正黑體" panose="020B0604030504040204" pitchFamily="34" charset="-120"/>
                <a:ea typeface="微軟正黑體" panose="020B0604030504040204" pitchFamily="34" charset="-120"/>
              </a:rPr>
              <a:t>鑑定，得免參加初選：</a:t>
            </a:r>
            <a:endParaRPr lang="en-US" altLang="zh-TW" sz="2400" dirty="0">
              <a:latin typeface="微軟正黑體" panose="020B0604030504040204" pitchFamily="34" charset="-120"/>
              <a:ea typeface="微軟正黑體" panose="020B0604030504040204" pitchFamily="34" charset="-120"/>
            </a:endParaRPr>
          </a:p>
          <a:p>
            <a:pPr marL="514350" indent="-514350">
              <a:buAutoNum type="arabicPeriod"/>
            </a:pPr>
            <a:r>
              <a:rPr lang="en-US" altLang="zh-TW" sz="2400" dirty="0">
                <a:latin typeface="微軟正黑體" panose="020B0604030504040204" pitchFamily="34" charset="-120"/>
                <a:ea typeface="微軟正黑體" panose="020B0604030504040204" pitchFamily="34" charset="-120"/>
              </a:rPr>
              <a:t>113</a:t>
            </a:r>
            <a:r>
              <a:rPr lang="zh-TW" altLang="zh-TW" sz="2400" dirty="0">
                <a:latin typeface="微軟正黑體" panose="020B0604030504040204" pitchFamily="34" charset="-120"/>
                <a:ea typeface="微軟正黑體" panose="020B0604030504040204" pitchFamily="34" charset="-120"/>
              </a:rPr>
              <a:t>學年度：</a:t>
            </a:r>
            <a:endParaRPr lang="en-US" altLang="zh-TW" sz="2400" dirty="0">
              <a:latin typeface="微軟正黑體" panose="020B0604030504040204" pitchFamily="34" charset="-120"/>
              <a:ea typeface="微軟正黑體" panose="020B0604030504040204" pitchFamily="34" charset="-120"/>
            </a:endParaRPr>
          </a:p>
          <a:p>
            <a:r>
              <a:rPr lang="zh-TW" altLang="en-US" sz="2600" kern="100" dirty="0">
                <a:effectLst/>
                <a:latin typeface="微軟正黑體" panose="020B0604030504040204" pitchFamily="34" charset="-120"/>
                <a:ea typeface="微軟正黑體" panose="020B0604030504040204" pitchFamily="34" charset="-120"/>
              </a:rPr>
              <a:t>      </a:t>
            </a:r>
            <a:r>
              <a:rPr lang="en-US" altLang="zh-TW" sz="2000" kern="100" dirty="0">
                <a:effectLst/>
                <a:latin typeface="微軟正黑體" panose="020B0604030504040204" pitchFamily="34" charset="-120"/>
                <a:ea typeface="微軟正黑體" panose="020B0604030504040204" pitchFamily="34" charset="-120"/>
              </a:rPr>
              <a:t>A.</a:t>
            </a:r>
            <a:r>
              <a:rPr lang="zh-TW" altLang="en-US" sz="2000" kern="100" dirty="0">
                <a:effectLst/>
                <a:latin typeface="微軟正黑體" panose="020B0604030504040204" pitchFamily="34" charset="-120"/>
                <a:ea typeface="微軟正黑體" panose="020B0604030504040204" pitchFamily="34" charset="-120"/>
              </a:rPr>
              <a:t> </a:t>
            </a:r>
            <a:r>
              <a:rPr lang="zh-TW" altLang="zh-TW" sz="2000" kern="100" dirty="0">
                <a:effectLst/>
                <a:latin typeface="微軟正黑體" panose="020B0604030504040204" pitchFamily="34" charset="-120"/>
                <a:ea typeface="微軟正黑體" panose="020B0604030504040204" pitchFamily="34" charset="-120"/>
              </a:rPr>
              <a:t>參加國小一般智能資賦優異學生鑑定初選測驗二年級</a:t>
            </a:r>
            <a:r>
              <a:rPr lang="zh-TW" altLang="en-US" sz="2000" kern="100" dirty="0">
                <a:effectLst/>
                <a:latin typeface="微軟正黑體" panose="020B0604030504040204" pitchFamily="34" charset="-120"/>
                <a:ea typeface="微軟正黑體" panose="020B0604030504040204" pitchFamily="34" charset="-120"/>
              </a:rPr>
              <a:t>全測驗</a:t>
            </a:r>
          </a:p>
          <a:p>
            <a:r>
              <a:rPr lang="zh-TW" altLang="en-US" sz="2000" kern="100" dirty="0">
                <a:effectLst/>
                <a:latin typeface="微軟正黑體" panose="020B0604030504040204" pitchFamily="34" charset="-120"/>
                <a:ea typeface="微軟正黑體" panose="020B0604030504040204" pitchFamily="34" charset="-120"/>
              </a:rPr>
              <a:t>            </a:t>
            </a:r>
            <a:r>
              <a:rPr lang="en-US" altLang="zh-TW" sz="2000" kern="100" dirty="0">
                <a:effectLst/>
                <a:latin typeface="微軟正黑體" panose="020B0604030504040204" pitchFamily="34" charset="-120"/>
                <a:ea typeface="微軟正黑體" panose="020B0604030504040204" pitchFamily="34" charset="-120"/>
              </a:rPr>
              <a:t>T</a:t>
            </a:r>
            <a:r>
              <a:rPr lang="zh-TW" altLang="en-US" sz="2000" kern="100" dirty="0">
                <a:effectLst/>
                <a:latin typeface="微軟正黑體" panose="020B0604030504040204" pitchFamily="34" charset="-120"/>
                <a:ea typeface="微軟正黑體" panose="020B0604030504040204" pitchFamily="34" charset="-120"/>
              </a:rPr>
              <a:t>總分達</a:t>
            </a:r>
            <a:r>
              <a:rPr lang="en-US" altLang="zh-TW" sz="2000" kern="100" dirty="0">
                <a:latin typeface="微軟正黑體" panose="020B0604030504040204" pitchFamily="34" charset="-120"/>
                <a:ea typeface="微軟正黑體" panose="020B0604030504040204" pitchFamily="34" charset="-120"/>
              </a:rPr>
              <a:t>214</a:t>
            </a:r>
            <a:r>
              <a:rPr lang="zh-TW" altLang="en-US" sz="2000" kern="100" dirty="0">
                <a:effectLst/>
                <a:latin typeface="微軟正黑體" panose="020B0604030504040204" pitchFamily="34" charset="-120"/>
                <a:ea typeface="微軟正黑體" panose="020B0604030504040204" pitchFamily="34" charset="-120"/>
              </a:rPr>
              <a:t>分</a:t>
            </a:r>
            <a:r>
              <a:rPr lang="en-US" altLang="zh-TW" sz="2000" kern="100" dirty="0">
                <a:effectLst/>
                <a:latin typeface="微軟正黑體" panose="020B0604030504040204" pitchFamily="34" charset="-120"/>
                <a:ea typeface="微軟正黑體" panose="020B0604030504040204" pitchFamily="34" charset="-120"/>
              </a:rPr>
              <a:t>(</a:t>
            </a:r>
            <a:r>
              <a:rPr lang="zh-TW" altLang="en-US" sz="2000" kern="100" dirty="0">
                <a:effectLst/>
                <a:latin typeface="微軟正黑體" panose="020B0604030504040204" pitchFamily="34" charset="-120"/>
                <a:ea typeface="微軟正黑體" panose="020B0604030504040204" pitchFamily="34" charset="-120"/>
              </a:rPr>
              <a:t>含</a:t>
            </a:r>
            <a:r>
              <a:rPr lang="en-US" altLang="zh-TW" sz="2000" kern="100" dirty="0">
                <a:effectLst/>
                <a:latin typeface="微軟正黑體" panose="020B0604030504040204" pitchFamily="34" charset="-120"/>
                <a:ea typeface="微軟正黑體" panose="020B0604030504040204" pitchFamily="34" charset="-120"/>
              </a:rPr>
              <a:t>)</a:t>
            </a:r>
            <a:r>
              <a:rPr lang="zh-TW" altLang="en-US" sz="2000" kern="100" dirty="0">
                <a:effectLst/>
                <a:latin typeface="微軟正黑體" panose="020B0604030504040204" pitchFamily="34" charset="-120"/>
                <a:ea typeface="微軟正黑體" panose="020B0604030504040204" pitchFamily="34" charset="-120"/>
              </a:rPr>
              <a:t>以上者</a:t>
            </a:r>
            <a:r>
              <a:rPr lang="zh-TW" altLang="zh-TW" sz="2000" kern="100" dirty="0">
                <a:effectLst/>
                <a:latin typeface="微軟正黑體" panose="020B0604030504040204" pitchFamily="34" charset="-120"/>
                <a:ea typeface="微軟正黑體" panose="020B0604030504040204" pitchFamily="34" charset="-120"/>
              </a:rPr>
              <a:t>。</a:t>
            </a:r>
            <a:r>
              <a:rPr lang="zh-TW" altLang="en-US" sz="2000" kern="100" dirty="0">
                <a:latin typeface="微軟正黑體" panose="020B0604030504040204" pitchFamily="34" charset="-120"/>
                <a:ea typeface="微軟正黑體" panose="020B0604030504040204" pitchFamily="34" charset="-120"/>
              </a:rPr>
              <a:t>  </a:t>
            </a:r>
            <a:endParaRPr lang="en-US" altLang="zh-TW" sz="2000" kern="100" dirty="0">
              <a:latin typeface="微軟正黑體" panose="020B0604030504040204" pitchFamily="34" charset="-120"/>
              <a:ea typeface="微軟正黑體" panose="020B0604030504040204" pitchFamily="34" charset="-120"/>
            </a:endParaRPr>
          </a:p>
          <a:p>
            <a:r>
              <a:rPr lang="zh-TW" altLang="en-US" sz="2000" kern="100" dirty="0">
                <a:effectLst/>
                <a:latin typeface="微軟正黑體" panose="020B0604030504040204" pitchFamily="34" charset="-120"/>
                <a:ea typeface="微軟正黑體" panose="020B0604030504040204" pitchFamily="34" charset="-120"/>
              </a:rPr>
              <a:t>        </a:t>
            </a:r>
            <a:r>
              <a:rPr lang="en-US" altLang="zh-TW" sz="2000" kern="100" dirty="0">
                <a:effectLst/>
                <a:latin typeface="微軟正黑體" panose="020B0604030504040204" pitchFamily="34" charset="-120"/>
                <a:ea typeface="微軟正黑體" panose="020B0604030504040204" pitchFamily="34" charset="-120"/>
              </a:rPr>
              <a:t>B.</a:t>
            </a:r>
            <a:r>
              <a:rPr lang="zh-TW" altLang="en-US" sz="2000" kern="100" dirty="0">
                <a:effectLst/>
                <a:latin typeface="微軟正黑體" panose="020B0604030504040204" pitchFamily="34" charset="-120"/>
                <a:ea typeface="微軟正黑體" panose="020B0604030504040204" pitchFamily="34" charset="-120"/>
              </a:rPr>
              <a:t> </a:t>
            </a:r>
            <a:r>
              <a:rPr lang="zh-TW" altLang="zh-TW" sz="2000" kern="100" dirty="0">
                <a:effectLst/>
                <a:latin typeface="微軟正黑體" panose="020B0604030504040204" pitchFamily="34" charset="-120"/>
                <a:ea typeface="微軟正黑體" panose="020B0604030504040204" pitchFamily="34" charset="-120"/>
              </a:rPr>
              <a:t>參加國小資賦優異學生申請縮短修業年限鑑定初選全測驗</a:t>
            </a:r>
            <a:endParaRPr lang="en-US" altLang="zh-TW" sz="2000" kern="100" dirty="0">
              <a:effectLst/>
              <a:latin typeface="微軟正黑體" panose="020B0604030504040204" pitchFamily="34" charset="-120"/>
              <a:ea typeface="微軟正黑體" panose="020B0604030504040204" pitchFamily="34" charset="-120"/>
            </a:endParaRPr>
          </a:p>
          <a:p>
            <a:r>
              <a:rPr lang="zh-TW" altLang="en-US" sz="2000" kern="100" dirty="0">
                <a:latin typeface="微軟正黑體" panose="020B0604030504040204" pitchFamily="34" charset="-120"/>
                <a:ea typeface="微軟正黑體" panose="020B0604030504040204" pitchFamily="34" charset="-120"/>
              </a:rPr>
              <a:t>            </a:t>
            </a:r>
            <a:r>
              <a:rPr lang="en-US" altLang="zh-TW" sz="2000" kern="100" dirty="0">
                <a:effectLst/>
                <a:latin typeface="微軟正黑體" panose="020B0604030504040204" pitchFamily="34" charset="-120"/>
                <a:ea typeface="微軟正黑體" panose="020B0604030504040204" pitchFamily="34" charset="-120"/>
              </a:rPr>
              <a:t>T</a:t>
            </a:r>
            <a:r>
              <a:rPr lang="zh-TW" altLang="zh-TW" sz="2000" kern="100" dirty="0">
                <a:effectLst/>
                <a:latin typeface="微軟正黑體" panose="020B0604030504040204" pitchFamily="34" charset="-120"/>
                <a:ea typeface="微軟正黑體" panose="020B0604030504040204" pitchFamily="34" charset="-120"/>
              </a:rPr>
              <a:t>分</a:t>
            </a:r>
            <a:r>
              <a:rPr lang="zh-TW" altLang="en-US" sz="2000" kern="100" dirty="0">
                <a:effectLst/>
                <a:latin typeface="微軟正黑體" panose="020B0604030504040204" pitchFamily="34" charset="-120"/>
                <a:ea typeface="微軟正黑體" panose="020B0604030504040204" pitchFamily="34" charset="-120"/>
              </a:rPr>
              <a:t> </a:t>
            </a:r>
            <a:r>
              <a:rPr lang="zh-TW" altLang="zh-TW" sz="2000" kern="100" dirty="0">
                <a:effectLst/>
                <a:latin typeface="微軟正黑體" panose="020B0604030504040204" pitchFamily="34" charset="-120"/>
                <a:ea typeface="微軟正黑體" panose="020B0604030504040204" pitchFamily="34" charset="-120"/>
              </a:rPr>
              <a:t>數達</a:t>
            </a:r>
            <a:r>
              <a:rPr lang="en-US" altLang="zh-TW" sz="2000" kern="100" dirty="0">
                <a:effectLst/>
                <a:latin typeface="微軟正黑體" panose="020B0604030504040204" pitchFamily="34" charset="-120"/>
                <a:ea typeface="微軟正黑體" panose="020B0604030504040204" pitchFamily="34" charset="-120"/>
              </a:rPr>
              <a:t>75</a:t>
            </a:r>
            <a:r>
              <a:rPr lang="zh-TW" altLang="zh-TW" sz="2000" kern="100" dirty="0">
                <a:effectLst/>
                <a:latin typeface="微軟正黑體" panose="020B0604030504040204" pitchFamily="34" charset="-120"/>
                <a:ea typeface="微軟正黑體" panose="020B0604030504040204" pitchFamily="34" charset="-120"/>
              </a:rPr>
              <a:t>分</a:t>
            </a:r>
            <a:r>
              <a:rPr lang="en-US" altLang="zh-TW" sz="2000" kern="100" dirty="0">
                <a:effectLst/>
                <a:latin typeface="微軟正黑體" panose="020B0604030504040204" pitchFamily="34" charset="-120"/>
                <a:ea typeface="微軟正黑體" panose="020B0604030504040204" pitchFamily="34" charset="-120"/>
              </a:rPr>
              <a:t>(</a:t>
            </a:r>
            <a:r>
              <a:rPr lang="zh-TW" altLang="zh-TW" sz="2000" kern="100" dirty="0">
                <a:effectLst/>
                <a:latin typeface="微軟正黑體" panose="020B0604030504040204" pitchFamily="34" charset="-120"/>
                <a:ea typeface="微軟正黑體" panose="020B0604030504040204" pitchFamily="34" charset="-120"/>
              </a:rPr>
              <a:t>含</a:t>
            </a:r>
            <a:r>
              <a:rPr lang="en-US" altLang="zh-TW" sz="2000" kern="100" dirty="0">
                <a:effectLst/>
                <a:latin typeface="微軟正黑體" panose="020B0604030504040204" pitchFamily="34" charset="-120"/>
                <a:ea typeface="微軟正黑體" panose="020B0604030504040204" pitchFamily="34" charset="-120"/>
              </a:rPr>
              <a:t>)</a:t>
            </a:r>
            <a:r>
              <a:rPr lang="zh-TW" altLang="zh-TW" sz="2000" kern="100" dirty="0">
                <a:effectLst/>
                <a:latin typeface="微軟正黑體" panose="020B0604030504040204" pitchFamily="34" charset="-120"/>
                <a:ea typeface="微軟正黑體" panose="020B0604030504040204" pitchFamily="34" charset="-120"/>
              </a:rPr>
              <a:t>以上者。</a:t>
            </a:r>
          </a:p>
          <a:p>
            <a:pPr marL="951230" indent="-173990">
              <a:lnSpc>
                <a:spcPts val="2000"/>
              </a:lnSpc>
            </a:pPr>
            <a:endParaRPr lang="zh-TW" altLang="zh-TW" sz="1800" kern="100" dirty="0">
              <a:effectLst/>
              <a:latin typeface="微軟正黑體" panose="020B0604030504040204" pitchFamily="34" charset="-120"/>
              <a:ea typeface="微軟正黑體" panose="020B0604030504040204" pitchFamily="34" charset="-120"/>
            </a:endParaRPr>
          </a:p>
          <a:p>
            <a:pPr marL="514350" indent="-514350">
              <a:buFontTx/>
              <a:buAutoNum type="arabicPeriod" startAt="2"/>
            </a:pPr>
            <a:r>
              <a:rPr lang="en-US" altLang="zh-TW" sz="2400" dirty="0">
                <a:latin typeface="微軟正黑體" panose="020B0604030504040204" pitchFamily="34" charset="-120"/>
                <a:ea typeface="微軟正黑體" panose="020B0604030504040204" pitchFamily="34" charset="-120"/>
              </a:rPr>
              <a:t>114</a:t>
            </a:r>
            <a:r>
              <a:rPr lang="zh-TW" altLang="zh-TW" sz="2400" dirty="0">
                <a:latin typeface="微軟正黑體" panose="020B0604030504040204" pitchFamily="34" charset="-120"/>
                <a:ea typeface="微軟正黑體" panose="020B0604030504040204" pitchFamily="34" charset="-120"/>
              </a:rPr>
              <a:t>學年度：</a:t>
            </a:r>
            <a:r>
              <a:rPr lang="zh-TW" altLang="zh-TW" sz="2000" kern="100" dirty="0">
                <a:effectLst/>
                <a:latin typeface="微軟正黑體" panose="020B0604030504040204" pitchFamily="34" charset="-120"/>
                <a:ea typeface="微軟正黑體" panose="020B0604030504040204" pitchFamily="34" charset="-120"/>
              </a:rPr>
              <a:t>參加國小資賦優異學生申請縮短修業年限鑑定初選全測驗</a:t>
            </a:r>
            <a:r>
              <a:rPr lang="en-US" altLang="zh-TW" sz="2000" kern="100" dirty="0">
                <a:effectLst/>
                <a:latin typeface="微軟正黑體" panose="020B0604030504040204" pitchFamily="34" charset="-120"/>
                <a:ea typeface="微軟正黑體" panose="020B0604030504040204" pitchFamily="34" charset="-120"/>
              </a:rPr>
              <a:t>T</a:t>
            </a:r>
            <a:r>
              <a:rPr lang="zh-TW" altLang="zh-TW" sz="2000" kern="100" dirty="0">
                <a:effectLst/>
                <a:latin typeface="微軟正黑體" panose="020B0604030504040204" pitchFamily="34" charset="-120"/>
                <a:ea typeface="微軟正黑體" panose="020B0604030504040204" pitchFamily="34" charset="-120"/>
              </a:rPr>
              <a:t>分數達</a:t>
            </a:r>
            <a:r>
              <a:rPr lang="en-US" altLang="zh-TW" sz="2000" kern="100" dirty="0">
                <a:effectLst/>
                <a:latin typeface="微軟正黑體" panose="020B0604030504040204" pitchFamily="34" charset="-120"/>
                <a:ea typeface="微軟正黑體" panose="020B0604030504040204" pitchFamily="34" charset="-120"/>
              </a:rPr>
              <a:t>75</a:t>
            </a:r>
            <a:r>
              <a:rPr lang="zh-TW" altLang="zh-TW" sz="2000" kern="100" dirty="0">
                <a:effectLst/>
                <a:latin typeface="微軟正黑體" panose="020B0604030504040204" pitchFamily="34" charset="-120"/>
                <a:ea typeface="微軟正黑體" panose="020B0604030504040204" pitchFamily="34" charset="-120"/>
              </a:rPr>
              <a:t>分</a:t>
            </a:r>
            <a:r>
              <a:rPr lang="en-US" altLang="zh-TW" sz="2000" kern="100" dirty="0">
                <a:effectLst/>
                <a:latin typeface="微軟正黑體" panose="020B0604030504040204" pitchFamily="34" charset="-120"/>
                <a:ea typeface="微軟正黑體" panose="020B0604030504040204" pitchFamily="34" charset="-120"/>
              </a:rPr>
              <a:t>(</a:t>
            </a:r>
            <a:r>
              <a:rPr lang="zh-TW" altLang="zh-TW" sz="2000" kern="100" dirty="0">
                <a:effectLst/>
                <a:latin typeface="微軟正黑體" panose="020B0604030504040204" pitchFamily="34" charset="-120"/>
                <a:ea typeface="微軟正黑體" panose="020B0604030504040204" pitchFamily="34" charset="-120"/>
              </a:rPr>
              <a:t>含</a:t>
            </a:r>
            <a:r>
              <a:rPr lang="en-US" altLang="zh-TW" sz="2000" kern="100" dirty="0">
                <a:effectLst/>
                <a:latin typeface="微軟正黑體" panose="020B0604030504040204" pitchFamily="34" charset="-120"/>
                <a:ea typeface="微軟正黑體" panose="020B0604030504040204" pitchFamily="34" charset="-120"/>
              </a:rPr>
              <a:t>)</a:t>
            </a:r>
            <a:r>
              <a:rPr lang="zh-TW" altLang="zh-TW" sz="2000" kern="100" dirty="0">
                <a:effectLst/>
                <a:latin typeface="微軟正黑體" panose="020B0604030504040204" pitchFamily="34" charset="-120"/>
                <a:ea typeface="微軟正黑體" panose="020B0604030504040204" pitchFamily="34" charset="-120"/>
              </a:rPr>
              <a:t>以上者。</a:t>
            </a:r>
          </a:p>
          <a:p>
            <a:pPr marL="514350" indent="-514350">
              <a:buAutoNum type="arabicPeriod" startAt="2"/>
            </a:pPr>
            <a:endParaRPr lang="en-US" altLang="zh-TW" sz="2600" dirty="0">
              <a:latin typeface="微軟正黑體" panose="020B0604030504040204" pitchFamily="34" charset="-120"/>
              <a:ea typeface="微軟正黑體" panose="020B0604030504040204" pitchFamily="34" charset="-120"/>
            </a:endParaRPr>
          </a:p>
          <a:p>
            <a:r>
              <a:rPr lang="zh-TW" altLang="en-US" sz="2600" b="1" dirty="0">
                <a:latin typeface="微軟正黑體" panose="020B0604030504040204" pitchFamily="34" charset="-120"/>
                <a:ea typeface="微軟正黑體" panose="020B0604030504040204" pitchFamily="34" charset="-120"/>
              </a:rPr>
              <a:t>      </a:t>
            </a:r>
            <a:endParaRPr lang="zh-TW" altLang="zh-TW" sz="2800" dirty="0"/>
          </a:p>
          <a:p>
            <a:r>
              <a:rPr lang="en-US" altLang="zh-TW" sz="2800" dirty="0"/>
              <a:t>                </a:t>
            </a:r>
            <a:endParaRPr lang="en-US" altLang="zh-TW" sz="2800" b="1" dirty="0">
              <a:latin typeface="微軟正黑體" panose="020B0604030504040204" pitchFamily="34" charset="-120"/>
              <a:ea typeface="微軟正黑體" panose="020B0604030504040204" pitchFamily="34" charset="-120"/>
            </a:endParaRPr>
          </a:p>
          <a:p>
            <a:pPr marL="457200" indent="-457200">
              <a:lnSpc>
                <a:spcPts val="3600"/>
              </a:lnSpc>
              <a:spcBef>
                <a:spcPts val="0"/>
              </a:spcBef>
              <a:buFont typeface="Arial" panose="020B0604020202020204" pitchFamily="34" charset="0"/>
              <a:buChar char="•"/>
            </a:pPr>
            <a:endParaRPr lang="en-US" altLang="zh-TW" sz="3200" b="1" u="sng" dirty="0">
              <a:solidFill>
                <a:srgbClr val="0000FF"/>
              </a:solidFill>
              <a:latin typeface="微軟正黑體" panose="020B0604030504040204" pitchFamily="34" charset="-120"/>
              <a:ea typeface="微軟正黑體" panose="020B0604030504040204" pitchFamily="34" charset="-120"/>
            </a:endParaRPr>
          </a:p>
          <a:p>
            <a:pPr marL="457200" indent="-457200">
              <a:lnSpc>
                <a:spcPts val="3600"/>
              </a:lnSpc>
              <a:spcBef>
                <a:spcPts val="0"/>
              </a:spcBef>
              <a:buFont typeface="Arial" panose="020B0604020202020204" pitchFamily="34" charset="0"/>
              <a:buChar char="•"/>
            </a:pPr>
            <a:endParaRPr lang="en-US" altLang="zh-TW" sz="3200" b="1" u="sng" dirty="0">
              <a:solidFill>
                <a:srgbClr val="0000FF"/>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001360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2506369" y="169402"/>
            <a:ext cx="4131259"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鑑定結果公告</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-1</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04538" y="1584890"/>
            <a:ext cx="7642562" cy="4439677"/>
          </a:xfrm>
          <a:prstGeom prst="rect">
            <a:avLst/>
          </a:prstGeom>
        </p:spPr>
        <p:txBody>
          <a:bodyPr wrap="square">
            <a:spAutoFit/>
          </a:bodyPr>
          <a:lstStyle/>
          <a:p>
            <a:pPr marL="457200" indent="-457200">
              <a:lnSpc>
                <a:spcPts val="3300"/>
              </a:lnSpc>
              <a:spcBef>
                <a:spcPts val="0"/>
              </a:spcBef>
              <a:spcAft>
                <a:spcPts val="1200"/>
              </a:spcAft>
              <a:buFont typeface="Arial" panose="020B0604020202020204" pitchFamily="34" charset="0"/>
              <a:buChar char="•"/>
            </a:pPr>
            <a:r>
              <a:rPr lang="zh-TW" altLang="en-US" sz="3200" b="1" dirty="0">
                <a:latin typeface="微軟正黑體" panose="020B0604030504040204" pitchFamily="34" charset="-120"/>
                <a:ea typeface="微軟正黑體" panose="020B0604030504040204" pitchFamily="34" charset="-120"/>
              </a:rPr>
              <a:t>初選：</a:t>
            </a:r>
            <a:endParaRPr lang="en-US" altLang="zh-TW" sz="3200" b="1" dirty="0">
              <a:latin typeface="微軟正黑體" panose="020B0604030504040204" pitchFamily="34" charset="-120"/>
              <a:ea typeface="微軟正黑體" panose="020B0604030504040204" pitchFamily="34" charset="-120"/>
            </a:endParaRPr>
          </a:p>
          <a:p>
            <a:pPr marL="1257300" lvl="1" indent="-514350">
              <a:lnSpc>
                <a:spcPts val="4200"/>
              </a:lnSpc>
              <a:spcBef>
                <a:spcPts val="0"/>
              </a:spcBef>
              <a:buFont typeface="+mj-lt"/>
              <a:buAutoNum type="arabicPeriod"/>
            </a:pPr>
            <a:r>
              <a:rPr lang="zh-TW" altLang="en-US" sz="3200" b="1" dirty="0">
                <a:latin typeface="微軟正黑體" panose="020B0604030504040204" pitchFamily="34" charset="-120"/>
                <a:ea typeface="微軟正黑體" panose="020B0604030504040204" pitchFamily="34" charset="-120"/>
              </a:rPr>
              <a:t>由學校召開特殊教育推行委員會，依本市鑑輔會通過參加複選標準，決定參加複選名單。</a:t>
            </a:r>
            <a:endParaRPr lang="en-US" altLang="zh-TW" sz="3200" b="1" dirty="0">
              <a:latin typeface="微軟正黑體" panose="020B0604030504040204" pitchFamily="34" charset="-120"/>
              <a:ea typeface="微軟正黑體" panose="020B0604030504040204" pitchFamily="34" charset="-120"/>
            </a:endParaRPr>
          </a:p>
          <a:p>
            <a:pPr marL="1257300" lvl="1" indent="-514350">
              <a:lnSpc>
                <a:spcPts val="4200"/>
              </a:lnSpc>
              <a:spcBef>
                <a:spcPts val="0"/>
              </a:spcBef>
              <a:buFont typeface="+mj-lt"/>
              <a:buAutoNum type="arabicPeriod"/>
            </a:pPr>
            <a:r>
              <a:rPr lang="zh-TW" altLang="en-US" sz="3200" b="1" dirty="0">
                <a:latin typeface="微軟正黑體" panose="020B0604030504040204" pitchFamily="34" charset="-120"/>
                <a:ea typeface="微軟正黑體" panose="020B0604030504040204" pitchFamily="34" charset="-120"/>
              </a:rPr>
              <a:t>通過參加複選名單於</a:t>
            </a:r>
            <a:r>
              <a:rPr lang="en-US" altLang="zh-TW" sz="3200" b="1" u="sng" dirty="0">
                <a:solidFill>
                  <a:srgbClr val="0000FF"/>
                </a:solidFill>
                <a:latin typeface="微軟正黑體" panose="020B0604030504040204" pitchFamily="34" charset="-120"/>
                <a:ea typeface="微軟正黑體" panose="020B0604030504040204" pitchFamily="34" charset="-120"/>
              </a:rPr>
              <a:t>113</a:t>
            </a:r>
            <a:r>
              <a:rPr lang="zh-TW" altLang="en-US" sz="3200" b="1" u="sng" dirty="0">
                <a:solidFill>
                  <a:srgbClr val="0000FF"/>
                </a:solidFill>
                <a:latin typeface="微軟正黑體" panose="020B0604030504040204" pitchFamily="34" charset="-120"/>
                <a:ea typeface="微軟正黑體" panose="020B0604030504040204" pitchFamily="34" charset="-120"/>
              </a:rPr>
              <a:t>年</a:t>
            </a:r>
            <a:r>
              <a:rPr lang="en-US" altLang="zh-TW" sz="3200" b="1" u="sng" dirty="0">
                <a:solidFill>
                  <a:srgbClr val="0000FF"/>
                </a:solidFill>
                <a:latin typeface="微軟正黑體" panose="020B0604030504040204" pitchFamily="34" charset="-120"/>
                <a:ea typeface="微軟正黑體" panose="020B0604030504040204" pitchFamily="34" charset="-120"/>
              </a:rPr>
              <a:t>3</a:t>
            </a:r>
            <a:r>
              <a:rPr lang="zh-TW" altLang="en-US" sz="3200" b="1" u="sng" dirty="0">
                <a:solidFill>
                  <a:srgbClr val="0000FF"/>
                </a:solidFill>
                <a:latin typeface="微軟正黑體" panose="020B0604030504040204" pitchFamily="34" charset="-120"/>
                <a:ea typeface="微軟正黑體" panose="020B0604030504040204" pitchFamily="34" charset="-120"/>
              </a:rPr>
              <a:t>月</a:t>
            </a:r>
            <a:r>
              <a:rPr lang="en-US" altLang="zh-TW" sz="3200" b="1" u="sng" dirty="0">
                <a:solidFill>
                  <a:srgbClr val="0000FF"/>
                </a:solidFill>
                <a:latin typeface="微軟正黑體" panose="020B0604030504040204" pitchFamily="34" charset="-120"/>
                <a:ea typeface="微軟正黑體" panose="020B0604030504040204" pitchFamily="34" charset="-120"/>
              </a:rPr>
              <a:t>15</a:t>
            </a:r>
            <a:r>
              <a:rPr lang="zh-TW" altLang="en-US" sz="3200" b="1" u="sng" dirty="0">
                <a:solidFill>
                  <a:srgbClr val="0000FF"/>
                </a:solidFill>
                <a:latin typeface="微軟正黑體" panose="020B0604030504040204" pitchFamily="34" charset="-120"/>
                <a:ea typeface="微軟正黑體" panose="020B0604030504040204" pitchFamily="34" charset="-120"/>
              </a:rPr>
              <a:t>日</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en-US" sz="3200" b="1" u="sng" dirty="0">
                <a:solidFill>
                  <a:srgbClr val="0000FF"/>
                </a:solidFill>
                <a:latin typeface="微軟正黑體" panose="020B0604030504040204" pitchFamily="34" charset="-120"/>
                <a:ea typeface="微軟正黑體" panose="020B0604030504040204" pitchFamily="34" charset="-120"/>
              </a:rPr>
              <a:t>星期五</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en-US" sz="3200" b="1" u="sng" dirty="0">
                <a:solidFill>
                  <a:srgbClr val="0000FF"/>
                </a:solidFill>
                <a:latin typeface="微軟正黑體" panose="020B0604030504040204" pitchFamily="34" charset="-120"/>
                <a:ea typeface="微軟正黑體" panose="020B0604030504040204" pitchFamily="34" charset="-120"/>
              </a:rPr>
              <a:t>上午</a:t>
            </a:r>
            <a:r>
              <a:rPr lang="en-US" altLang="zh-TW" sz="3200" b="1" u="sng" dirty="0">
                <a:solidFill>
                  <a:srgbClr val="0000FF"/>
                </a:solidFill>
                <a:latin typeface="微軟正黑體" panose="020B0604030504040204" pitchFamily="34" charset="-120"/>
                <a:ea typeface="微軟正黑體" panose="020B0604030504040204" pitchFamily="34" charset="-120"/>
              </a:rPr>
              <a:t>9</a:t>
            </a:r>
            <a:r>
              <a:rPr lang="zh-TW" altLang="en-US" sz="3200" b="1" u="sng" dirty="0">
                <a:solidFill>
                  <a:srgbClr val="0000FF"/>
                </a:solidFill>
                <a:latin typeface="微軟正黑體" panose="020B0604030504040204" pitchFamily="34" charset="-120"/>
                <a:ea typeface="微軟正黑體" panose="020B0604030504040204" pitchFamily="34" charset="-120"/>
              </a:rPr>
              <a:t>時至中午</a:t>
            </a:r>
            <a:r>
              <a:rPr lang="en-US" altLang="zh-TW" sz="3200" b="1" u="sng" dirty="0">
                <a:solidFill>
                  <a:srgbClr val="0000FF"/>
                </a:solidFill>
                <a:latin typeface="微軟正黑體" panose="020B0604030504040204" pitchFamily="34" charset="-120"/>
                <a:ea typeface="微軟正黑體" panose="020B0604030504040204" pitchFamily="34" charset="-120"/>
              </a:rPr>
              <a:t>12</a:t>
            </a:r>
            <a:r>
              <a:rPr lang="zh-TW" altLang="en-US" sz="3200" b="1" u="sng" dirty="0">
                <a:solidFill>
                  <a:srgbClr val="0000FF"/>
                </a:solidFill>
                <a:latin typeface="微軟正黑體" panose="020B0604030504040204" pitchFamily="34" charset="-120"/>
                <a:ea typeface="微軟正黑體" panose="020B0604030504040204" pitchFamily="34" charset="-120"/>
              </a:rPr>
              <a:t>時進行各校網頁公告</a:t>
            </a:r>
            <a:r>
              <a:rPr lang="zh-TW" altLang="en-US" sz="3200" b="1" dirty="0">
                <a:latin typeface="微軟正黑體" panose="020B0604030504040204" pitchFamily="34" charset="-120"/>
                <a:ea typeface="微軟正黑體" panose="020B0604030504040204" pitchFamily="34" charset="-120"/>
              </a:rPr>
              <a:t>，並以書面個別通知學生。</a:t>
            </a:r>
            <a:endParaRPr lang="en-US" altLang="zh-TW" sz="32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0603767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2387746" y="169402"/>
            <a:ext cx="4368505"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鑑定結果公告</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a:t>
            </a: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２</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80738" y="1711890"/>
            <a:ext cx="7642562" cy="2208297"/>
          </a:xfrm>
          <a:prstGeom prst="rect">
            <a:avLst/>
          </a:prstGeom>
        </p:spPr>
        <p:txBody>
          <a:bodyPr wrap="square">
            <a:spAutoFit/>
          </a:bodyPr>
          <a:lstStyle/>
          <a:p>
            <a:pPr marL="457200" indent="-457200">
              <a:lnSpc>
                <a:spcPts val="3300"/>
              </a:lnSpc>
              <a:spcBef>
                <a:spcPts val="0"/>
              </a:spcBef>
              <a:spcAft>
                <a:spcPts val="1200"/>
              </a:spcAft>
              <a:buFont typeface="Arial" panose="020B0604020202020204" pitchFamily="34" charset="0"/>
              <a:buChar char="•"/>
            </a:pPr>
            <a:r>
              <a:rPr lang="zh-TW" altLang="en-US" sz="3600" b="1" dirty="0">
                <a:latin typeface="微軟正黑體" panose="020B0604030504040204" pitchFamily="34" charset="-120"/>
                <a:ea typeface="微軟正黑體" panose="020B0604030504040204" pitchFamily="34" charset="-120"/>
              </a:rPr>
              <a:t>複選：</a:t>
            </a:r>
          </a:p>
          <a:p>
            <a:pPr marL="1200150" lvl="1" indent="-742950">
              <a:lnSpc>
                <a:spcPts val="4000"/>
              </a:lnSpc>
              <a:spcAft>
                <a:spcPts val="1200"/>
              </a:spcAft>
              <a:buFont typeface="+mj-lt"/>
              <a:buAutoNum type="arabicPeriod"/>
            </a:pPr>
            <a:r>
              <a:rPr lang="zh-TW" altLang="en-US" sz="3600" b="1" dirty="0">
                <a:latin typeface="微軟正黑體" panose="020B0604030504040204" pitchFamily="34" charset="-120"/>
                <a:ea typeface="微軟正黑體" panose="020B0604030504040204" pitchFamily="34" charset="-120"/>
              </a:rPr>
              <a:t>由學校召開特殊教育推行委員會，依本市鑑輔會通過之鑑定標準，決定鑑定通過名單。</a:t>
            </a:r>
          </a:p>
        </p:txBody>
      </p:sp>
    </p:spTree>
    <p:extLst>
      <p:ext uri="{BB962C8B-B14F-4D97-AF65-F5344CB8AC3E}">
        <p14:creationId xmlns:p14="http://schemas.microsoft.com/office/powerpoint/2010/main" val="4421302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2387746" y="169402"/>
            <a:ext cx="4368505"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鑑定結果公告</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a:t>
            </a: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３</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68037" y="1661090"/>
            <a:ext cx="7813653" cy="3593291"/>
          </a:xfrm>
          <a:prstGeom prst="rect">
            <a:avLst/>
          </a:prstGeom>
        </p:spPr>
        <p:txBody>
          <a:bodyPr wrap="square">
            <a:spAutoFit/>
          </a:bodyPr>
          <a:lstStyle/>
          <a:p>
            <a:pPr marL="457200" indent="-457200">
              <a:lnSpc>
                <a:spcPts val="3300"/>
              </a:lnSpc>
              <a:spcBef>
                <a:spcPts val="0"/>
              </a:spcBef>
              <a:spcAft>
                <a:spcPts val="1200"/>
              </a:spcAft>
              <a:buFont typeface="Arial" panose="020B0604020202020204" pitchFamily="34" charset="0"/>
              <a:buChar char="•"/>
            </a:pPr>
            <a:r>
              <a:rPr lang="zh-TW" altLang="en-US" sz="3600" b="1" dirty="0">
                <a:latin typeface="微軟正黑體" panose="020B0604030504040204" pitchFamily="34" charset="-120"/>
                <a:ea typeface="微軟正黑體" panose="020B0604030504040204" pitchFamily="34" charset="-120"/>
              </a:rPr>
              <a:t>複選：</a:t>
            </a:r>
          </a:p>
          <a:p>
            <a:pPr marL="1200150" lvl="1" indent="-742950">
              <a:lnSpc>
                <a:spcPts val="3800"/>
              </a:lnSpc>
              <a:spcBef>
                <a:spcPts val="0"/>
              </a:spcBef>
              <a:buFont typeface="+mj-lt"/>
              <a:buAutoNum type="arabicPeriod" startAt="2"/>
            </a:pPr>
            <a:r>
              <a:rPr lang="zh-TW" altLang="en-US" sz="2800" b="1" u="sng" dirty="0">
                <a:solidFill>
                  <a:srgbClr val="0000FF"/>
                </a:solidFill>
                <a:latin typeface="微軟正黑體" panose="020B0604030504040204" pitchFamily="34" charset="-120"/>
                <a:ea typeface="微軟正黑體" panose="020B0604030504040204" pitchFamily="34" charset="-120"/>
              </a:rPr>
              <a:t>四年級</a:t>
            </a:r>
            <a:r>
              <a:rPr lang="zh-TW" altLang="en-US" sz="2800" b="1" dirty="0">
                <a:latin typeface="微軟正黑體" panose="020B0604030504040204" pitchFamily="34" charset="-120"/>
                <a:ea typeface="微軟正黑體" panose="020B0604030504040204" pitchFamily="34" charset="-120"/>
              </a:rPr>
              <a:t>報考學生鑑定通過名單於</a:t>
            </a:r>
            <a:r>
              <a:rPr lang="en-US" altLang="zh-TW" sz="2800" b="1" u="sng" dirty="0">
                <a:solidFill>
                  <a:srgbClr val="0000FF"/>
                </a:solidFill>
                <a:latin typeface="微軟正黑體" panose="020B0604030504040204" pitchFamily="34" charset="-120"/>
                <a:ea typeface="微軟正黑體" panose="020B0604030504040204" pitchFamily="34" charset="-120"/>
              </a:rPr>
              <a:t>115</a:t>
            </a:r>
            <a:r>
              <a:rPr lang="zh-TW" altLang="en-US" sz="2800" b="1" u="sng" dirty="0">
                <a:solidFill>
                  <a:srgbClr val="0000FF"/>
                </a:solidFill>
                <a:latin typeface="微軟正黑體" panose="020B0604030504040204" pitchFamily="34" charset="-120"/>
                <a:ea typeface="微軟正黑體" panose="020B0604030504040204" pitchFamily="34" charset="-120"/>
              </a:rPr>
              <a:t>年</a:t>
            </a:r>
            <a:r>
              <a:rPr lang="en-US" altLang="zh-TW" sz="2800" b="1" u="sng" dirty="0">
                <a:solidFill>
                  <a:srgbClr val="0000FF"/>
                </a:solidFill>
                <a:latin typeface="微軟正黑體" panose="020B0604030504040204" pitchFamily="34" charset="-120"/>
                <a:ea typeface="微軟正黑體" panose="020B0604030504040204" pitchFamily="34" charset="-120"/>
              </a:rPr>
              <a:t>4</a:t>
            </a:r>
            <a:r>
              <a:rPr lang="zh-TW" altLang="en-US" sz="2800" b="1" u="sng" dirty="0">
                <a:solidFill>
                  <a:srgbClr val="0000FF"/>
                </a:solidFill>
                <a:latin typeface="微軟正黑體" panose="020B0604030504040204" pitchFamily="34" charset="-120"/>
                <a:ea typeface="微軟正黑體" panose="020B0604030504040204" pitchFamily="34" charset="-120"/>
              </a:rPr>
              <a:t>月</a:t>
            </a:r>
            <a:r>
              <a:rPr lang="en-US" altLang="zh-TW" sz="2800" b="1" u="sng" dirty="0">
                <a:solidFill>
                  <a:srgbClr val="0000FF"/>
                </a:solidFill>
                <a:latin typeface="微軟正黑體" panose="020B0604030504040204" pitchFamily="34" charset="-120"/>
                <a:ea typeface="微軟正黑體" panose="020B0604030504040204" pitchFamily="34" charset="-120"/>
              </a:rPr>
              <a:t>17</a:t>
            </a:r>
            <a:r>
              <a:rPr lang="zh-TW" altLang="en-US" sz="2800" b="1" u="sng" dirty="0">
                <a:solidFill>
                  <a:srgbClr val="0000FF"/>
                </a:solidFill>
                <a:latin typeface="微軟正黑體" panose="020B0604030504040204" pitchFamily="34" charset="-120"/>
                <a:ea typeface="微軟正黑體" panose="020B0604030504040204" pitchFamily="34" charset="-120"/>
              </a:rPr>
              <a:t>日</a:t>
            </a:r>
            <a:r>
              <a:rPr lang="en-US" altLang="zh-TW" sz="2800" b="1" u="sng" dirty="0">
                <a:solidFill>
                  <a:srgbClr val="0000FF"/>
                </a:solidFill>
                <a:latin typeface="微軟正黑體" panose="020B0604030504040204" pitchFamily="34" charset="-120"/>
                <a:ea typeface="微軟正黑體" panose="020B0604030504040204" pitchFamily="34" charset="-120"/>
              </a:rPr>
              <a:t>(</a:t>
            </a:r>
            <a:r>
              <a:rPr lang="zh-TW" altLang="en-US" sz="2800" b="1" u="sng" dirty="0">
                <a:solidFill>
                  <a:srgbClr val="0000FF"/>
                </a:solidFill>
                <a:latin typeface="微軟正黑體" panose="020B0604030504040204" pitchFamily="34" charset="-120"/>
                <a:ea typeface="微軟正黑體" panose="020B0604030504040204" pitchFamily="34" charset="-120"/>
              </a:rPr>
              <a:t>星期五</a:t>
            </a:r>
            <a:r>
              <a:rPr lang="en-US" altLang="zh-TW" sz="2800" b="1" u="sng" dirty="0">
                <a:solidFill>
                  <a:srgbClr val="0000FF"/>
                </a:solidFill>
                <a:latin typeface="微軟正黑體" panose="020B0604030504040204" pitchFamily="34" charset="-120"/>
                <a:ea typeface="微軟正黑體" panose="020B0604030504040204" pitchFamily="34" charset="-120"/>
              </a:rPr>
              <a:t>)</a:t>
            </a:r>
            <a:r>
              <a:rPr lang="zh-TW" altLang="en-US" sz="2800" b="1" u="sng" dirty="0">
                <a:solidFill>
                  <a:srgbClr val="0000FF"/>
                </a:solidFill>
                <a:latin typeface="微軟正黑體" panose="020B0604030504040204" pitchFamily="34" charset="-120"/>
                <a:ea typeface="微軟正黑體" panose="020B0604030504040204" pitchFamily="34" charset="-120"/>
              </a:rPr>
              <a:t>上午</a:t>
            </a:r>
            <a:r>
              <a:rPr lang="en-US" altLang="zh-TW" sz="2800" b="1" u="sng" dirty="0">
                <a:solidFill>
                  <a:srgbClr val="0000FF"/>
                </a:solidFill>
                <a:latin typeface="微軟正黑體" panose="020B0604030504040204" pitchFamily="34" charset="-120"/>
                <a:ea typeface="微軟正黑體" panose="020B0604030504040204" pitchFamily="34" charset="-120"/>
              </a:rPr>
              <a:t>9</a:t>
            </a:r>
            <a:r>
              <a:rPr lang="zh-TW" altLang="en-US" sz="2800" b="1" u="sng" dirty="0">
                <a:solidFill>
                  <a:srgbClr val="0000FF"/>
                </a:solidFill>
                <a:latin typeface="微軟正黑體" panose="020B0604030504040204" pitchFamily="34" charset="-120"/>
                <a:ea typeface="微軟正黑體" panose="020B0604030504040204" pitchFamily="34" charset="-120"/>
              </a:rPr>
              <a:t>時至中午</a:t>
            </a:r>
            <a:r>
              <a:rPr lang="en-US" altLang="zh-TW" sz="2800" b="1" u="sng" dirty="0">
                <a:solidFill>
                  <a:srgbClr val="0000FF"/>
                </a:solidFill>
                <a:latin typeface="微軟正黑體" panose="020B0604030504040204" pitchFamily="34" charset="-120"/>
                <a:ea typeface="微軟正黑體" panose="020B0604030504040204" pitchFamily="34" charset="-120"/>
              </a:rPr>
              <a:t>12</a:t>
            </a:r>
            <a:r>
              <a:rPr lang="zh-TW" altLang="en-US" sz="2800" b="1" u="sng" dirty="0">
                <a:solidFill>
                  <a:srgbClr val="0000FF"/>
                </a:solidFill>
                <a:latin typeface="微軟正黑體" panose="020B0604030504040204" pitchFamily="34" charset="-120"/>
                <a:ea typeface="微軟正黑體" panose="020B0604030504040204" pitchFamily="34" charset="-120"/>
              </a:rPr>
              <a:t>時進行各校網頁公告</a:t>
            </a:r>
            <a:r>
              <a:rPr lang="zh-TW" altLang="en-US" sz="2800" b="1" dirty="0">
                <a:latin typeface="微軟正黑體" panose="020B0604030504040204" pitchFamily="34" charset="-120"/>
                <a:ea typeface="微軟正黑體" panose="020B0604030504040204" pitchFamily="34" charset="-120"/>
              </a:rPr>
              <a:t>，並以書面個別通知學生。</a:t>
            </a:r>
          </a:p>
          <a:p>
            <a:pPr marL="1200150" lvl="1" indent="-742950">
              <a:lnSpc>
                <a:spcPts val="3800"/>
              </a:lnSpc>
              <a:spcBef>
                <a:spcPts val="0"/>
              </a:spcBef>
              <a:buFont typeface="+mj-lt"/>
              <a:buAutoNum type="arabicPeriod" startAt="2"/>
            </a:pPr>
            <a:r>
              <a:rPr lang="zh-TW" altLang="en-US" sz="2800" b="1" u="sng" dirty="0">
                <a:solidFill>
                  <a:srgbClr val="0000FF"/>
                </a:solidFill>
                <a:latin typeface="微軟正黑體" panose="020B0604030504040204" pitchFamily="34" charset="-120"/>
                <a:ea typeface="微軟正黑體" panose="020B0604030504040204" pitchFamily="34" charset="-120"/>
              </a:rPr>
              <a:t>二年級</a:t>
            </a:r>
            <a:r>
              <a:rPr lang="zh-TW" altLang="en-US" sz="2800" b="1" dirty="0">
                <a:latin typeface="微軟正黑體" panose="020B0604030504040204" pitchFamily="34" charset="-120"/>
                <a:ea typeface="微軟正黑體" panose="020B0604030504040204" pitchFamily="34" charset="-120"/>
              </a:rPr>
              <a:t>報考學生鑑定通過名單於</a:t>
            </a:r>
            <a:r>
              <a:rPr lang="en-US" altLang="zh-TW" sz="2800" b="1" u="sng" dirty="0">
                <a:solidFill>
                  <a:srgbClr val="0000FF"/>
                </a:solidFill>
                <a:latin typeface="微軟正黑體" panose="020B0604030504040204" pitchFamily="34" charset="-120"/>
                <a:ea typeface="微軟正黑體" panose="020B0604030504040204" pitchFamily="34" charset="-120"/>
              </a:rPr>
              <a:t>115</a:t>
            </a:r>
            <a:r>
              <a:rPr lang="zh-TW" altLang="en-US" sz="2800" b="1" u="sng" dirty="0">
                <a:solidFill>
                  <a:srgbClr val="0000FF"/>
                </a:solidFill>
                <a:latin typeface="微軟正黑體" panose="020B0604030504040204" pitchFamily="34" charset="-120"/>
                <a:ea typeface="微軟正黑體" panose="020B0604030504040204" pitchFamily="34" charset="-120"/>
              </a:rPr>
              <a:t>年</a:t>
            </a:r>
            <a:r>
              <a:rPr lang="en-US" altLang="zh-TW" sz="2800" b="1" u="sng" dirty="0">
                <a:solidFill>
                  <a:srgbClr val="0000FF"/>
                </a:solidFill>
                <a:latin typeface="微軟正黑體" panose="020B0604030504040204" pitchFamily="34" charset="-120"/>
                <a:ea typeface="微軟正黑體" panose="020B0604030504040204" pitchFamily="34" charset="-120"/>
              </a:rPr>
              <a:t>5</a:t>
            </a:r>
            <a:r>
              <a:rPr lang="zh-TW" altLang="en-US" sz="2800" b="1" u="sng" dirty="0">
                <a:solidFill>
                  <a:srgbClr val="0000FF"/>
                </a:solidFill>
                <a:latin typeface="微軟正黑體" panose="020B0604030504040204" pitchFamily="34" charset="-120"/>
                <a:ea typeface="微軟正黑體" panose="020B0604030504040204" pitchFamily="34" charset="-120"/>
              </a:rPr>
              <a:t>月</a:t>
            </a:r>
            <a:r>
              <a:rPr lang="en-US" altLang="zh-TW" sz="2800" b="1" u="sng" dirty="0">
                <a:solidFill>
                  <a:srgbClr val="0000FF"/>
                </a:solidFill>
                <a:latin typeface="微軟正黑體" panose="020B0604030504040204" pitchFamily="34" charset="-120"/>
                <a:ea typeface="微軟正黑體" panose="020B0604030504040204" pitchFamily="34" charset="-120"/>
              </a:rPr>
              <a:t>4</a:t>
            </a:r>
            <a:r>
              <a:rPr lang="zh-TW" altLang="en-US" sz="2800" b="1" u="sng" dirty="0">
                <a:solidFill>
                  <a:srgbClr val="0000FF"/>
                </a:solidFill>
                <a:latin typeface="微軟正黑體" panose="020B0604030504040204" pitchFamily="34" charset="-120"/>
                <a:ea typeface="微軟正黑體" panose="020B0604030504040204" pitchFamily="34" charset="-120"/>
              </a:rPr>
              <a:t>日</a:t>
            </a:r>
            <a:r>
              <a:rPr lang="en-US" altLang="zh-TW" sz="2800" b="1" u="sng" dirty="0">
                <a:solidFill>
                  <a:srgbClr val="0000FF"/>
                </a:solidFill>
                <a:latin typeface="微軟正黑體" panose="020B0604030504040204" pitchFamily="34" charset="-120"/>
                <a:ea typeface="微軟正黑體" panose="020B0604030504040204" pitchFamily="34" charset="-120"/>
              </a:rPr>
              <a:t>(</a:t>
            </a:r>
            <a:r>
              <a:rPr lang="zh-TW" altLang="en-US" sz="2800" b="1" u="sng" dirty="0">
                <a:solidFill>
                  <a:srgbClr val="0000FF"/>
                </a:solidFill>
                <a:latin typeface="微軟正黑體" panose="020B0604030504040204" pitchFamily="34" charset="-120"/>
                <a:ea typeface="微軟正黑體" panose="020B0604030504040204" pitchFamily="34" charset="-120"/>
              </a:rPr>
              <a:t>星期一</a:t>
            </a:r>
            <a:r>
              <a:rPr lang="en-US" altLang="zh-TW" sz="2800" b="1" u="sng" dirty="0">
                <a:solidFill>
                  <a:srgbClr val="0000FF"/>
                </a:solidFill>
                <a:latin typeface="微軟正黑體" panose="020B0604030504040204" pitchFamily="34" charset="-120"/>
                <a:ea typeface="微軟正黑體" panose="020B0604030504040204" pitchFamily="34" charset="-120"/>
              </a:rPr>
              <a:t>)</a:t>
            </a:r>
            <a:r>
              <a:rPr lang="zh-TW" altLang="en-US" sz="2800" b="1" u="sng" dirty="0">
                <a:solidFill>
                  <a:srgbClr val="0000FF"/>
                </a:solidFill>
                <a:latin typeface="微軟正黑體" panose="020B0604030504040204" pitchFamily="34" charset="-120"/>
                <a:ea typeface="微軟正黑體" panose="020B0604030504040204" pitchFamily="34" charset="-120"/>
              </a:rPr>
              <a:t>上午</a:t>
            </a:r>
            <a:r>
              <a:rPr lang="en-US" altLang="zh-TW" sz="2800" b="1" u="sng" dirty="0">
                <a:solidFill>
                  <a:srgbClr val="0000FF"/>
                </a:solidFill>
                <a:latin typeface="微軟正黑體" panose="020B0604030504040204" pitchFamily="34" charset="-120"/>
                <a:ea typeface="微軟正黑體" panose="020B0604030504040204" pitchFamily="34" charset="-120"/>
              </a:rPr>
              <a:t>9</a:t>
            </a:r>
            <a:r>
              <a:rPr lang="zh-TW" altLang="en-US" sz="2800" b="1" u="sng" dirty="0">
                <a:solidFill>
                  <a:srgbClr val="0000FF"/>
                </a:solidFill>
                <a:latin typeface="微軟正黑體" panose="020B0604030504040204" pitchFamily="34" charset="-120"/>
                <a:ea typeface="微軟正黑體" panose="020B0604030504040204" pitchFamily="34" charset="-120"/>
              </a:rPr>
              <a:t>時至中午</a:t>
            </a:r>
            <a:r>
              <a:rPr lang="en-US" altLang="zh-TW" sz="2800" b="1" u="sng" dirty="0">
                <a:solidFill>
                  <a:srgbClr val="0000FF"/>
                </a:solidFill>
                <a:latin typeface="微軟正黑體" panose="020B0604030504040204" pitchFamily="34" charset="-120"/>
                <a:ea typeface="微軟正黑體" panose="020B0604030504040204" pitchFamily="34" charset="-120"/>
              </a:rPr>
              <a:t>12</a:t>
            </a:r>
            <a:r>
              <a:rPr lang="zh-TW" altLang="en-US" sz="2800" b="1" u="sng" dirty="0">
                <a:solidFill>
                  <a:srgbClr val="0000FF"/>
                </a:solidFill>
                <a:latin typeface="微軟正黑體" panose="020B0604030504040204" pitchFamily="34" charset="-120"/>
                <a:ea typeface="微軟正黑體" panose="020B0604030504040204" pitchFamily="34" charset="-120"/>
              </a:rPr>
              <a:t>時進行各校網頁公告</a:t>
            </a:r>
            <a:r>
              <a:rPr lang="zh-TW" altLang="en-US" sz="2800" b="1" dirty="0">
                <a:latin typeface="微軟正黑體" panose="020B0604030504040204" pitchFamily="34" charset="-120"/>
                <a:ea typeface="微軟正黑體" panose="020B0604030504040204" pitchFamily="34" charset="-120"/>
              </a:rPr>
              <a:t>，並以書面個別通知學生。</a:t>
            </a:r>
          </a:p>
        </p:txBody>
      </p:sp>
    </p:spTree>
    <p:extLst>
      <p:ext uri="{BB962C8B-B14F-4D97-AF65-F5344CB8AC3E}">
        <p14:creationId xmlns:p14="http://schemas.microsoft.com/office/powerpoint/2010/main" val="8301794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2303589" y="169402"/>
            <a:ext cx="4536819"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初選</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a:t>
            </a: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注意事項</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-1</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68038" y="1661090"/>
            <a:ext cx="7642562" cy="4611519"/>
          </a:xfrm>
          <a:prstGeom prst="rect">
            <a:avLst/>
          </a:prstGeom>
        </p:spPr>
        <p:txBody>
          <a:bodyPr wrap="square">
            <a:spAutoFit/>
          </a:bodyPr>
          <a:lstStyle/>
          <a:p>
            <a:pPr marL="457200" indent="-457200">
              <a:spcBef>
                <a:spcPts val="500"/>
              </a:spcBef>
              <a:spcAft>
                <a:spcPts val="500"/>
              </a:spcAft>
              <a:buFont typeface="Arial" panose="020B0604020202020204" pitchFamily="34" charset="0"/>
              <a:buChar char="•"/>
            </a:pPr>
            <a:r>
              <a:rPr lang="zh-TW" altLang="en-US" sz="3600" b="1" dirty="0">
                <a:latin typeface="微軟正黑體" panose="020B0604030504040204" pitchFamily="34" charset="-120"/>
                <a:ea typeface="微軟正黑體" panose="020B0604030504040204" pitchFamily="34" charset="-120"/>
                <a:sym typeface="Wingdings 2" pitchFamily="18" charset="2"/>
              </a:rPr>
              <a:t>二、四年級學生欲同時參加「縮修」及「資優生鑑定」之初選者：</a:t>
            </a:r>
            <a:endParaRPr lang="en-US" altLang="zh-TW" sz="3600" b="1" u="sng" dirty="0">
              <a:latin typeface="微軟正黑體" panose="020B0604030504040204" pitchFamily="34" charset="-120"/>
              <a:ea typeface="微軟正黑體" panose="020B0604030504040204" pitchFamily="34" charset="-120"/>
              <a:sym typeface="Wingdings 2" pitchFamily="18" charset="2"/>
            </a:endParaRPr>
          </a:p>
          <a:p>
            <a:pPr marL="742950" indent="-742950">
              <a:spcBef>
                <a:spcPts val="500"/>
              </a:spcBef>
              <a:spcAft>
                <a:spcPts val="500"/>
              </a:spcAft>
              <a:buFont typeface="+mj-lt"/>
              <a:buAutoNum type="arabicPeriod"/>
            </a:pP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務必兩類均需完成報名程序。</a:t>
            </a:r>
            <a:endParaRPr lang="en-US" altLang="zh-TW" sz="3600" b="1" dirty="0">
              <a:solidFill>
                <a:srgbClr val="0000FF"/>
              </a:solidFill>
              <a:latin typeface="微軟正黑體" panose="020B0604030504040204" pitchFamily="34" charset="-120"/>
              <a:ea typeface="微軟正黑體" panose="020B0604030504040204" pitchFamily="34" charset="-120"/>
              <a:sym typeface="Wingdings 2" pitchFamily="18" charset="2"/>
            </a:endParaRPr>
          </a:p>
          <a:p>
            <a:pPr marL="742950" indent="-742950">
              <a:spcBef>
                <a:spcPts val="500"/>
              </a:spcBef>
              <a:spcAft>
                <a:spcPts val="500"/>
              </a:spcAft>
              <a:buFont typeface="+mj-lt"/>
              <a:buAutoNum type="arabicPeriod"/>
            </a:pP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於資優</a:t>
            </a:r>
            <a:r>
              <a:rPr lang="zh-TW" altLang="zh-TW" sz="3600" b="1" dirty="0">
                <a:solidFill>
                  <a:srgbClr val="0000FF"/>
                </a:solidFill>
                <a:latin typeface="微軟正黑體" panose="020B0604030504040204" pitchFamily="34" charset="-120"/>
                <a:ea typeface="微軟正黑體" panose="020B0604030504040204" pitchFamily="34" charset="-120"/>
              </a:rPr>
              <a:t>鑑定</a:t>
            </a: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考場參加初選</a:t>
            </a:r>
            <a:endParaRPr lang="en-US" altLang="zh-TW" sz="3600" b="1" dirty="0">
              <a:solidFill>
                <a:srgbClr val="0000FF"/>
              </a:solidFill>
              <a:latin typeface="微軟正黑體" panose="020B0604030504040204" pitchFamily="34" charset="-120"/>
              <a:ea typeface="微軟正黑體" panose="020B0604030504040204" pitchFamily="34" charset="-120"/>
              <a:sym typeface="Wingdings 2" pitchFamily="18" charset="2"/>
            </a:endParaRPr>
          </a:p>
          <a:p>
            <a:pPr>
              <a:spcBef>
                <a:spcPts val="500"/>
              </a:spcBef>
              <a:spcAft>
                <a:spcPts val="500"/>
              </a:spcAft>
            </a:pP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       </a:t>
            </a:r>
            <a:r>
              <a:rPr lang="en-US" altLang="zh-TW" sz="3600" b="1" dirty="0">
                <a:solidFill>
                  <a:srgbClr val="0000FF"/>
                </a:solidFill>
                <a:latin typeface="微軟正黑體" panose="020B0604030504040204" pitchFamily="34" charset="-120"/>
                <a:ea typeface="微軟正黑體" panose="020B0604030504040204" pitchFamily="34" charset="-120"/>
                <a:sym typeface="Wingdings 2" pitchFamily="18" charset="2"/>
              </a:rPr>
              <a:t>(115</a:t>
            </a: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年</a:t>
            </a:r>
            <a:r>
              <a:rPr lang="en-US" altLang="zh-TW" sz="3600" b="1" dirty="0">
                <a:solidFill>
                  <a:srgbClr val="0000FF"/>
                </a:solidFill>
                <a:latin typeface="微軟正黑體" panose="020B0604030504040204" pitchFamily="34" charset="-120"/>
                <a:ea typeface="微軟正黑體" panose="020B0604030504040204" pitchFamily="34" charset="-120"/>
                <a:sym typeface="Wingdings 2" pitchFamily="18" charset="2"/>
              </a:rPr>
              <a:t>3</a:t>
            </a: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月</a:t>
            </a:r>
            <a:r>
              <a:rPr lang="en-US" altLang="zh-TW" sz="3600" b="1" dirty="0">
                <a:solidFill>
                  <a:srgbClr val="0000FF"/>
                </a:solidFill>
                <a:latin typeface="微軟正黑體" panose="020B0604030504040204" pitchFamily="34" charset="-120"/>
                <a:ea typeface="微軟正黑體" panose="020B0604030504040204" pitchFamily="34" charset="-120"/>
                <a:sym typeface="Wingdings 2" pitchFamily="18" charset="2"/>
              </a:rPr>
              <a:t>14</a:t>
            </a: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日</a:t>
            </a:r>
            <a:r>
              <a:rPr lang="en-US" altLang="zh-TW" sz="3600" b="1" dirty="0">
                <a:solidFill>
                  <a:srgbClr val="0000FF"/>
                </a:solidFill>
                <a:latin typeface="微軟正黑體" panose="020B0604030504040204" pitchFamily="34" charset="-120"/>
                <a:ea typeface="微軟正黑體" panose="020B0604030504040204" pitchFamily="34" charset="-120"/>
                <a:sym typeface="Wingdings 2" pitchFamily="18" charset="2"/>
              </a:rPr>
              <a:t>)</a:t>
            </a: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a:t>
            </a:r>
            <a:endParaRPr lang="en-US" altLang="zh-TW" sz="3600" b="1" dirty="0">
              <a:solidFill>
                <a:srgbClr val="0000FF"/>
              </a:solidFill>
              <a:latin typeface="微軟正黑體" panose="020B0604030504040204" pitchFamily="34" charset="-120"/>
              <a:ea typeface="微軟正黑體" panose="020B0604030504040204" pitchFamily="34" charset="-120"/>
              <a:sym typeface="Wingdings 2" pitchFamily="18" charset="2"/>
            </a:endParaRPr>
          </a:p>
          <a:p>
            <a:pPr marL="742950" indent="-742950">
              <a:spcBef>
                <a:spcPts val="500"/>
              </a:spcBef>
              <a:spcAft>
                <a:spcPts val="500"/>
              </a:spcAft>
              <a:buAutoNum type="arabicPeriod" startAt="3"/>
            </a:pP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報名費只繳資優生</a:t>
            </a:r>
            <a:r>
              <a:rPr lang="zh-TW" altLang="zh-TW" sz="3600" b="1" dirty="0">
                <a:solidFill>
                  <a:srgbClr val="0000FF"/>
                </a:solidFill>
                <a:latin typeface="微軟正黑體" panose="020B0604030504040204" pitchFamily="34" charset="-120"/>
                <a:ea typeface="微軟正黑體" panose="020B0604030504040204" pitchFamily="34" charset="-120"/>
              </a:rPr>
              <a:t>鑑定</a:t>
            </a: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初選費用</a:t>
            </a:r>
            <a:endParaRPr lang="en-US" altLang="zh-TW" sz="3600" b="1" dirty="0">
              <a:solidFill>
                <a:srgbClr val="0000FF"/>
              </a:solidFill>
              <a:latin typeface="微軟正黑體" panose="020B0604030504040204" pitchFamily="34" charset="-120"/>
              <a:ea typeface="微軟正黑體" panose="020B0604030504040204" pitchFamily="34" charset="-120"/>
              <a:sym typeface="Wingdings 2" pitchFamily="18" charset="2"/>
            </a:endParaRPr>
          </a:p>
          <a:p>
            <a:pPr>
              <a:spcBef>
                <a:spcPts val="500"/>
              </a:spcBef>
              <a:spcAft>
                <a:spcPts val="500"/>
              </a:spcAft>
            </a:pP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       </a:t>
            </a:r>
            <a:r>
              <a:rPr lang="en-US" altLang="zh-TW" sz="3600" b="1" dirty="0">
                <a:solidFill>
                  <a:srgbClr val="0000FF"/>
                </a:solidFill>
                <a:latin typeface="微軟正黑體" panose="020B0604030504040204" pitchFamily="34" charset="-120"/>
                <a:ea typeface="微軟正黑體" panose="020B0604030504040204" pitchFamily="34" charset="-120"/>
                <a:sym typeface="Wingdings 2" pitchFamily="18" charset="2"/>
              </a:rPr>
              <a:t>800</a:t>
            </a: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元。</a:t>
            </a:r>
          </a:p>
        </p:txBody>
      </p:sp>
    </p:spTree>
    <p:extLst>
      <p:ext uri="{BB962C8B-B14F-4D97-AF65-F5344CB8AC3E}">
        <p14:creationId xmlns:p14="http://schemas.microsoft.com/office/powerpoint/2010/main" val="31079348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2184967" y="169402"/>
            <a:ext cx="4774064"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初選</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a:t>
            </a: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注意事項</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a:t>
            </a: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２</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68038" y="1661090"/>
            <a:ext cx="7642562" cy="4226798"/>
          </a:xfrm>
          <a:prstGeom prst="rect">
            <a:avLst/>
          </a:prstGeom>
        </p:spPr>
        <p:txBody>
          <a:bodyPr wrap="square">
            <a:spAutoFit/>
          </a:bodyPr>
          <a:lstStyle/>
          <a:p>
            <a:pPr marL="457200" indent="-457200">
              <a:spcBef>
                <a:spcPts val="500"/>
              </a:spcBef>
              <a:spcAft>
                <a:spcPts val="500"/>
              </a:spcAft>
              <a:buFont typeface="Arial" panose="020B0604020202020204" pitchFamily="34" charset="0"/>
              <a:buChar char="•"/>
            </a:pPr>
            <a:r>
              <a:rPr lang="zh-TW" altLang="en-US" sz="3600" b="1" dirty="0">
                <a:latin typeface="微軟正黑體" panose="020B0604030504040204" pitchFamily="34" charset="-120"/>
                <a:ea typeface="微軟正黑體" panose="020B0604030504040204" pitchFamily="34" charset="-120"/>
                <a:sym typeface="Wingdings 2" pitchFamily="18" charset="2"/>
              </a:rPr>
              <a:t>二、四年級學生欲同時參加「縮修」及「資優生鑑定」之初選者：</a:t>
            </a:r>
            <a:endParaRPr lang="en-US" altLang="zh-TW" sz="3600" b="1" u="sng" dirty="0">
              <a:latin typeface="微軟正黑體" panose="020B0604030504040204" pitchFamily="34" charset="-120"/>
              <a:ea typeface="微軟正黑體" panose="020B0604030504040204" pitchFamily="34" charset="-120"/>
              <a:sym typeface="Wingdings 2" pitchFamily="18" charset="2"/>
            </a:endParaRPr>
          </a:p>
          <a:p>
            <a:pPr marL="742950" indent="-742950">
              <a:spcBef>
                <a:spcPts val="500"/>
              </a:spcBef>
              <a:spcAft>
                <a:spcPts val="500"/>
              </a:spcAft>
              <a:buFont typeface="+mj-lt"/>
              <a:buAutoNum type="arabicPeriod" startAt="4"/>
            </a:pP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「一般智能資賦優異學生鑑定」請向學生要報考就讀的資優班設班學校報名。</a:t>
            </a:r>
          </a:p>
          <a:p>
            <a:pPr marL="742950" indent="-742950">
              <a:spcBef>
                <a:spcPts val="500"/>
              </a:spcBef>
              <a:spcAft>
                <a:spcPts val="500"/>
              </a:spcAft>
              <a:buFont typeface="+mj-lt"/>
              <a:buAutoNum type="arabicPeriod" startAt="4"/>
            </a:pPr>
            <a:r>
              <a:rPr lang="zh-TW" altLang="en-US" sz="3600" b="1" dirty="0">
                <a:solidFill>
                  <a:srgbClr val="0000FF"/>
                </a:solidFill>
                <a:latin typeface="微軟正黑體" panose="020B0604030504040204" pitchFamily="34" charset="-120"/>
                <a:ea typeface="微軟正黑體" panose="020B0604030504040204" pitchFamily="34" charset="-120"/>
                <a:sym typeface="Wingdings 2" pitchFamily="18" charset="2"/>
              </a:rPr>
              <a:t>「縮短修業年限鑑定」請向學生現在就讀的學校報名。</a:t>
            </a:r>
          </a:p>
        </p:txBody>
      </p:sp>
    </p:spTree>
    <p:extLst>
      <p:ext uri="{BB962C8B-B14F-4D97-AF65-F5344CB8AC3E}">
        <p14:creationId xmlns:p14="http://schemas.microsoft.com/office/powerpoint/2010/main" val="29629244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3719844" y="169402"/>
            <a:ext cx="1704313"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複查</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-1</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20043" y="1761314"/>
            <a:ext cx="7642562" cy="4445191"/>
          </a:xfrm>
          <a:prstGeom prst="rect">
            <a:avLst/>
          </a:prstGeom>
        </p:spPr>
        <p:txBody>
          <a:bodyPr wrap="square">
            <a:spAutoFit/>
          </a:bodyPr>
          <a:lstStyle/>
          <a:p>
            <a:pPr marL="514350" indent="-514350">
              <a:lnSpc>
                <a:spcPts val="3600"/>
              </a:lnSpc>
              <a:spcBef>
                <a:spcPts val="600"/>
              </a:spcBef>
              <a:buFont typeface="+mj-lt"/>
              <a:buAutoNum type="arabicPeriod"/>
            </a:pPr>
            <a:r>
              <a:rPr lang="zh-TW" altLang="en-US" sz="2800" b="1" dirty="0">
                <a:solidFill>
                  <a:srgbClr val="0000FF"/>
                </a:solidFill>
                <a:latin typeface="微軟正黑體" panose="020B0604030504040204" pitchFamily="34" charset="-120"/>
                <a:ea typeface="微軟正黑體" panose="020B0604030504040204" pitchFamily="34" charset="-120"/>
                <a:sym typeface="Wingdings 2" pitchFamily="18" charset="2"/>
              </a:rPr>
              <a:t>「初選」結果複查</a:t>
            </a:r>
            <a:r>
              <a:rPr lang="zh-TW" altLang="en-US" sz="2800" b="1" dirty="0">
                <a:latin typeface="微軟正黑體" panose="020B0604030504040204" pitchFamily="34" charset="-120"/>
                <a:ea typeface="微軟正黑體" panose="020B0604030504040204" pitchFamily="34" charset="-120"/>
                <a:sym typeface="Wingdings 2" pitchFamily="18" charset="2"/>
              </a:rPr>
              <a:t>請於收到通知單之日起至</a:t>
            </a:r>
            <a:r>
              <a:rPr lang="en-US" altLang="zh-TW" sz="2800" b="1" dirty="0">
                <a:solidFill>
                  <a:srgbClr val="0000FF"/>
                </a:solidFill>
                <a:latin typeface="微軟正黑體" panose="020B0604030504040204" pitchFamily="34" charset="-120"/>
                <a:ea typeface="微軟正黑體" panose="020B0604030504040204" pitchFamily="34" charset="-120"/>
                <a:sym typeface="Wingdings 2" pitchFamily="18" charset="2"/>
              </a:rPr>
              <a:t>115</a:t>
            </a:r>
            <a:r>
              <a:rPr lang="zh-TW" altLang="en-US" sz="2800" b="1" dirty="0">
                <a:solidFill>
                  <a:srgbClr val="0000FF"/>
                </a:solidFill>
                <a:latin typeface="微軟正黑體" panose="020B0604030504040204" pitchFamily="34" charset="-120"/>
                <a:ea typeface="微軟正黑體" panose="020B0604030504040204" pitchFamily="34" charset="-120"/>
                <a:sym typeface="Wingdings 2" pitchFamily="18" charset="2"/>
              </a:rPr>
              <a:t>年</a:t>
            </a:r>
            <a:r>
              <a:rPr lang="en-US" altLang="zh-TW" sz="2800" b="1" dirty="0">
                <a:solidFill>
                  <a:srgbClr val="0000FF"/>
                </a:solidFill>
                <a:latin typeface="微軟正黑體" panose="020B0604030504040204" pitchFamily="34" charset="-120"/>
                <a:ea typeface="微軟正黑體" panose="020B0604030504040204" pitchFamily="34" charset="-120"/>
                <a:sym typeface="Wingdings 2" pitchFamily="18" charset="2"/>
              </a:rPr>
              <a:t>3</a:t>
            </a:r>
            <a:r>
              <a:rPr lang="zh-TW" altLang="en-US" sz="2800" b="1" dirty="0">
                <a:solidFill>
                  <a:srgbClr val="0000FF"/>
                </a:solidFill>
                <a:latin typeface="微軟正黑體" panose="020B0604030504040204" pitchFamily="34" charset="-120"/>
                <a:ea typeface="微軟正黑體" panose="020B0604030504040204" pitchFamily="34" charset="-120"/>
                <a:sym typeface="Wingdings 2" pitchFamily="18" charset="2"/>
              </a:rPr>
              <a:t>月</a:t>
            </a:r>
            <a:r>
              <a:rPr lang="en-US" altLang="zh-TW" sz="2800" b="1" dirty="0">
                <a:solidFill>
                  <a:srgbClr val="0000FF"/>
                </a:solidFill>
                <a:latin typeface="微軟正黑體" panose="020B0604030504040204" pitchFamily="34" charset="-120"/>
                <a:ea typeface="微軟正黑體" panose="020B0604030504040204" pitchFamily="34" charset="-120"/>
                <a:sym typeface="Wingdings 2" pitchFamily="18" charset="2"/>
              </a:rPr>
              <a:t>25</a:t>
            </a:r>
            <a:r>
              <a:rPr lang="zh-TW" altLang="en-US" sz="2800" b="1" dirty="0">
                <a:solidFill>
                  <a:srgbClr val="0000FF"/>
                </a:solidFill>
                <a:latin typeface="微軟正黑體" panose="020B0604030504040204" pitchFamily="34" charset="-120"/>
                <a:ea typeface="微軟正黑體" panose="020B0604030504040204" pitchFamily="34" charset="-120"/>
                <a:sym typeface="Wingdings 2" pitchFamily="18" charset="2"/>
              </a:rPr>
              <a:t>日（星期三）中午</a:t>
            </a:r>
            <a:r>
              <a:rPr lang="en-US" altLang="zh-TW" sz="2800" b="1" dirty="0">
                <a:solidFill>
                  <a:srgbClr val="0000FF"/>
                </a:solidFill>
                <a:latin typeface="微軟正黑體" panose="020B0604030504040204" pitchFamily="34" charset="-120"/>
                <a:ea typeface="微軟正黑體" panose="020B0604030504040204" pitchFamily="34" charset="-120"/>
                <a:sym typeface="Wingdings 2" pitchFamily="18" charset="2"/>
              </a:rPr>
              <a:t>12</a:t>
            </a:r>
            <a:r>
              <a:rPr lang="zh-TW" altLang="en-US" sz="2800" b="1" dirty="0">
                <a:solidFill>
                  <a:srgbClr val="0000FF"/>
                </a:solidFill>
                <a:latin typeface="微軟正黑體" panose="020B0604030504040204" pitchFamily="34" charset="-120"/>
                <a:ea typeface="微軟正黑體" panose="020B0604030504040204" pitchFamily="34" charset="-120"/>
                <a:sym typeface="Wingdings 2" pitchFamily="18" charset="2"/>
              </a:rPr>
              <a:t>時前</a:t>
            </a:r>
            <a:r>
              <a:rPr lang="zh-TW" altLang="en-US" sz="2800" b="1" dirty="0">
                <a:latin typeface="微軟正黑體" panose="020B0604030504040204" pitchFamily="34" charset="-120"/>
                <a:ea typeface="微軟正黑體" panose="020B0604030504040204" pitchFamily="34" charset="-120"/>
                <a:sym typeface="Wingdings 2" pitchFamily="18" charset="2"/>
              </a:rPr>
              <a:t>，向本校輔導處室提出申請。</a:t>
            </a:r>
            <a:endParaRPr lang="en-US" altLang="zh-TW" sz="2800" b="1" dirty="0">
              <a:latin typeface="微軟正黑體" panose="020B0604030504040204" pitchFamily="34" charset="-120"/>
              <a:ea typeface="微軟正黑體" panose="020B0604030504040204" pitchFamily="34" charset="-120"/>
              <a:sym typeface="Wingdings 2" pitchFamily="18" charset="2"/>
            </a:endParaRPr>
          </a:p>
          <a:p>
            <a:pPr marL="514350" indent="-514350">
              <a:lnSpc>
                <a:spcPts val="3600"/>
              </a:lnSpc>
              <a:spcBef>
                <a:spcPts val="600"/>
              </a:spcBef>
              <a:buFont typeface="+mj-lt"/>
              <a:buAutoNum type="arabicPeriod"/>
            </a:pPr>
            <a:r>
              <a:rPr lang="zh-TW" altLang="en-US" sz="2800" b="1" dirty="0">
                <a:solidFill>
                  <a:srgbClr val="0000FF"/>
                </a:solidFill>
                <a:latin typeface="微軟正黑體" panose="020B0604030504040204" pitchFamily="34" charset="-120"/>
                <a:ea typeface="微軟正黑體" panose="020B0604030504040204" pitchFamily="34" charset="-120"/>
              </a:rPr>
              <a:t>「複選」結果複查</a:t>
            </a:r>
            <a:endParaRPr lang="en-US" altLang="zh-TW" sz="2800" b="1" dirty="0">
              <a:solidFill>
                <a:srgbClr val="0000FF"/>
              </a:solidFill>
              <a:latin typeface="微軟正黑體" panose="020B0604030504040204" pitchFamily="34" charset="-120"/>
              <a:ea typeface="微軟正黑體" panose="020B0604030504040204" pitchFamily="34" charset="-120"/>
            </a:endParaRPr>
          </a:p>
          <a:p>
            <a:pPr lvl="1">
              <a:lnSpc>
                <a:spcPts val="3600"/>
              </a:lnSpc>
              <a:spcBef>
                <a:spcPts val="600"/>
              </a:spcBef>
            </a:pPr>
            <a:r>
              <a:rPr lang="en-US" altLang="zh-TW" sz="2800" b="1" dirty="0">
                <a:solidFill>
                  <a:srgbClr val="0000FF"/>
                </a:solidFill>
                <a:latin typeface="微軟正黑體" panose="020B0604030504040204" pitchFamily="34" charset="-120"/>
                <a:ea typeface="微軟正黑體" panose="020B0604030504040204" pitchFamily="34" charset="-120"/>
              </a:rPr>
              <a:t>【</a:t>
            </a:r>
            <a:r>
              <a:rPr lang="zh-TW" altLang="en-US" sz="2800" b="1" dirty="0">
                <a:solidFill>
                  <a:srgbClr val="0000FF"/>
                </a:solidFill>
                <a:latin typeface="微軟正黑體" panose="020B0604030504040204" pitchFamily="34" charset="-120"/>
                <a:ea typeface="微軟正黑體" panose="020B0604030504040204" pitchFamily="34" charset="-120"/>
              </a:rPr>
              <a:t>四年級</a:t>
            </a:r>
            <a:r>
              <a:rPr lang="en-US" altLang="zh-TW" sz="2800" b="1" dirty="0">
                <a:solidFill>
                  <a:srgbClr val="0000FF"/>
                </a:solidFill>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請於收到通知單之日起至</a:t>
            </a:r>
            <a:r>
              <a:rPr lang="en-US" altLang="zh-TW" sz="2800" b="1" dirty="0">
                <a:solidFill>
                  <a:srgbClr val="0000FF"/>
                </a:solidFill>
                <a:latin typeface="微軟正黑體" panose="020B0604030504040204" pitchFamily="34" charset="-120"/>
                <a:ea typeface="微軟正黑體" panose="020B0604030504040204" pitchFamily="34" charset="-120"/>
              </a:rPr>
              <a:t>4</a:t>
            </a:r>
            <a:r>
              <a:rPr lang="zh-TW" altLang="en-US" sz="2800" b="1" dirty="0">
                <a:solidFill>
                  <a:srgbClr val="0000FF"/>
                </a:solidFill>
                <a:latin typeface="微軟正黑體" panose="020B0604030504040204" pitchFamily="34" charset="-120"/>
                <a:ea typeface="微軟正黑體" panose="020B0604030504040204" pitchFamily="34" charset="-120"/>
              </a:rPr>
              <a:t>月</a:t>
            </a:r>
            <a:r>
              <a:rPr lang="en-US" altLang="zh-TW" sz="2800" b="1" dirty="0">
                <a:solidFill>
                  <a:srgbClr val="0000FF"/>
                </a:solidFill>
                <a:latin typeface="微軟正黑體" panose="020B0604030504040204" pitchFamily="34" charset="-120"/>
                <a:ea typeface="微軟正黑體" panose="020B0604030504040204" pitchFamily="34" charset="-120"/>
              </a:rPr>
              <a:t>22</a:t>
            </a:r>
            <a:r>
              <a:rPr lang="zh-TW" altLang="en-US" sz="2800" b="1" dirty="0">
                <a:solidFill>
                  <a:srgbClr val="0000FF"/>
                </a:solidFill>
                <a:latin typeface="微軟正黑體" panose="020B0604030504040204" pitchFamily="34" charset="-120"/>
                <a:ea typeface="微軟正黑體" panose="020B0604030504040204" pitchFamily="34" charset="-120"/>
              </a:rPr>
              <a:t>日（星期三）</a:t>
            </a:r>
            <a:r>
              <a:rPr lang="zh-TW" altLang="en-US" sz="2800" b="1" dirty="0">
                <a:solidFill>
                  <a:srgbClr val="0000FF"/>
                </a:solidFill>
                <a:latin typeface="微軟正黑體" panose="020B0604030504040204" pitchFamily="34" charset="-120"/>
                <a:ea typeface="微軟正黑體" panose="020B0604030504040204" pitchFamily="34" charset="-120"/>
                <a:sym typeface="Wingdings 2" pitchFamily="18" charset="2"/>
              </a:rPr>
              <a:t>中午</a:t>
            </a:r>
            <a:r>
              <a:rPr lang="en-US" altLang="zh-TW" sz="2800" b="1" dirty="0">
                <a:solidFill>
                  <a:srgbClr val="0000FF"/>
                </a:solidFill>
                <a:latin typeface="微軟正黑體" panose="020B0604030504040204" pitchFamily="34" charset="-120"/>
                <a:ea typeface="微軟正黑體" panose="020B0604030504040204" pitchFamily="34" charset="-120"/>
                <a:sym typeface="Wingdings 2" pitchFamily="18" charset="2"/>
              </a:rPr>
              <a:t>12</a:t>
            </a:r>
            <a:r>
              <a:rPr lang="zh-TW" altLang="en-US" sz="2800" b="1" dirty="0">
                <a:solidFill>
                  <a:srgbClr val="0000FF"/>
                </a:solidFill>
                <a:latin typeface="微軟正黑體" panose="020B0604030504040204" pitchFamily="34" charset="-120"/>
                <a:ea typeface="微軟正黑體" panose="020B0604030504040204" pitchFamily="34" charset="-120"/>
              </a:rPr>
              <a:t>時前</a:t>
            </a:r>
            <a:r>
              <a:rPr lang="zh-TW" altLang="en-US" sz="2800" b="1" dirty="0">
                <a:latin typeface="微軟正黑體" panose="020B0604030504040204" pitchFamily="34" charset="-120"/>
                <a:ea typeface="微軟正黑體" panose="020B0604030504040204" pitchFamily="34" charset="-120"/>
              </a:rPr>
              <a:t>，</a:t>
            </a:r>
            <a:endParaRPr lang="en-US" altLang="zh-TW" sz="2800" b="1" dirty="0">
              <a:latin typeface="微軟正黑體" panose="020B0604030504040204" pitchFamily="34" charset="-120"/>
              <a:ea typeface="微軟正黑體" panose="020B0604030504040204" pitchFamily="34" charset="-120"/>
            </a:endParaRPr>
          </a:p>
          <a:p>
            <a:pPr lvl="1">
              <a:lnSpc>
                <a:spcPts val="3600"/>
              </a:lnSpc>
              <a:spcBef>
                <a:spcPts val="600"/>
              </a:spcBef>
            </a:pPr>
            <a:r>
              <a:rPr lang="en-US" altLang="zh-TW" sz="2800" b="1" dirty="0">
                <a:solidFill>
                  <a:srgbClr val="0000FF"/>
                </a:solidFill>
                <a:latin typeface="微軟正黑體" panose="020B0604030504040204" pitchFamily="34" charset="-120"/>
                <a:ea typeface="微軟正黑體" panose="020B0604030504040204" pitchFamily="34" charset="-120"/>
              </a:rPr>
              <a:t>【</a:t>
            </a:r>
            <a:r>
              <a:rPr lang="zh-TW" altLang="en-US" sz="2800" b="1" dirty="0">
                <a:solidFill>
                  <a:srgbClr val="0000FF"/>
                </a:solidFill>
                <a:latin typeface="微軟正黑體" panose="020B0604030504040204" pitchFamily="34" charset="-120"/>
                <a:ea typeface="微軟正黑體" panose="020B0604030504040204" pitchFamily="34" charset="-120"/>
              </a:rPr>
              <a:t>二年級</a:t>
            </a:r>
            <a:r>
              <a:rPr lang="en-US" altLang="zh-TW" sz="2800" b="1" dirty="0">
                <a:solidFill>
                  <a:srgbClr val="0000FF"/>
                </a:solidFill>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請於收到通知單之日起至</a:t>
            </a:r>
            <a:r>
              <a:rPr lang="en-US" altLang="zh-TW" sz="2800" b="1" dirty="0">
                <a:solidFill>
                  <a:srgbClr val="0000FF"/>
                </a:solidFill>
                <a:latin typeface="微軟正黑體" panose="020B0604030504040204" pitchFamily="34" charset="-120"/>
                <a:ea typeface="微軟正黑體" panose="020B0604030504040204" pitchFamily="34" charset="-120"/>
              </a:rPr>
              <a:t>5</a:t>
            </a:r>
            <a:r>
              <a:rPr lang="zh-TW" altLang="en-US" sz="2800" b="1" dirty="0">
                <a:solidFill>
                  <a:srgbClr val="0000FF"/>
                </a:solidFill>
                <a:latin typeface="微軟正黑體" panose="020B0604030504040204" pitchFamily="34" charset="-120"/>
                <a:ea typeface="微軟正黑體" panose="020B0604030504040204" pitchFamily="34" charset="-120"/>
              </a:rPr>
              <a:t>月</a:t>
            </a:r>
            <a:r>
              <a:rPr lang="en-US" altLang="zh-TW" sz="2800" b="1" dirty="0">
                <a:solidFill>
                  <a:srgbClr val="0000FF"/>
                </a:solidFill>
                <a:latin typeface="微軟正黑體" panose="020B0604030504040204" pitchFamily="34" charset="-120"/>
                <a:ea typeface="微軟正黑體" panose="020B0604030504040204" pitchFamily="34" charset="-120"/>
              </a:rPr>
              <a:t>6</a:t>
            </a:r>
            <a:r>
              <a:rPr lang="zh-TW" altLang="en-US" sz="2800" b="1" dirty="0">
                <a:solidFill>
                  <a:srgbClr val="0000FF"/>
                </a:solidFill>
                <a:latin typeface="微軟正黑體" panose="020B0604030504040204" pitchFamily="34" charset="-120"/>
                <a:ea typeface="微軟正黑體" panose="020B0604030504040204" pitchFamily="34" charset="-120"/>
              </a:rPr>
              <a:t>日（星期三）</a:t>
            </a:r>
            <a:r>
              <a:rPr lang="zh-TW" altLang="en-US" sz="2800" b="1" dirty="0">
                <a:solidFill>
                  <a:srgbClr val="0000FF"/>
                </a:solidFill>
                <a:latin typeface="微軟正黑體" panose="020B0604030504040204" pitchFamily="34" charset="-120"/>
                <a:ea typeface="微軟正黑體" panose="020B0604030504040204" pitchFamily="34" charset="-120"/>
                <a:sym typeface="Wingdings 2" pitchFamily="18" charset="2"/>
              </a:rPr>
              <a:t>中午</a:t>
            </a:r>
            <a:r>
              <a:rPr lang="en-US" altLang="zh-TW" sz="2800" b="1" dirty="0">
                <a:solidFill>
                  <a:srgbClr val="0000FF"/>
                </a:solidFill>
                <a:latin typeface="微軟正黑體" panose="020B0604030504040204" pitchFamily="34" charset="-120"/>
                <a:ea typeface="微軟正黑體" panose="020B0604030504040204" pitchFamily="34" charset="-120"/>
                <a:sym typeface="Wingdings 2" pitchFamily="18" charset="2"/>
              </a:rPr>
              <a:t>12</a:t>
            </a:r>
            <a:r>
              <a:rPr lang="zh-TW" altLang="en-US" sz="2800" b="1" dirty="0">
                <a:solidFill>
                  <a:srgbClr val="0000FF"/>
                </a:solidFill>
                <a:latin typeface="微軟正黑體" panose="020B0604030504040204" pitchFamily="34" charset="-120"/>
                <a:ea typeface="微軟正黑體" panose="020B0604030504040204" pitchFamily="34" charset="-120"/>
              </a:rPr>
              <a:t>時前，</a:t>
            </a:r>
            <a:r>
              <a:rPr lang="zh-TW" altLang="en-US" sz="2800" b="1" dirty="0">
                <a:latin typeface="微軟正黑體" panose="020B0604030504040204" pitchFamily="34" charset="-120"/>
                <a:ea typeface="微軟正黑體" panose="020B0604030504040204" pitchFamily="34" charset="-120"/>
              </a:rPr>
              <a:t>向本校輔導處</a:t>
            </a:r>
            <a:r>
              <a:rPr lang="zh-TW" altLang="en-US" sz="2800" b="1" dirty="0">
                <a:solidFill>
                  <a:srgbClr val="000099"/>
                </a:solidFill>
                <a:latin typeface="微軟正黑體" panose="020B0604030504040204" pitchFamily="34" charset="-120"/>
                <a:ea typeface="微軟正黑體" panose="020B0604030504040204" pitchFamily="34" charset="-120"/>
              </a:rPr>
              <a:t>室</a:t>
            </a:r>
            <a:r>
              <a:rPr lang="zh-TW" altLang="en-US" sz="2800" b="1" dirty="0">
                <a:latin typeface="微軟正黑體" panose="020B0604030504040204" pitchFamily="34" charset="-120"/>
                <a:ea typeface="微軟正黑體" panose="020B0604030504040204" pitchFamily="34" charset="-120"/>
              </a:rPr>
              <a:t>提出申請。</a:t>
            </a:r>
          </a:p>
        </p:txBody>
      </p:sp>
    </p:spTree>
    <p:extLst>
      <p:ext uri="{BB962C8B-B14F-4D97-AF65-F5344CB8AC3E}">
        <p14:creationId xmlns:p14="http://schemas.microsoft.com/office/powerpoint/2010/main" val="4124174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3719844" y="169402"/>
            <a:ext cx="1704313"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複查</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-2</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11417" y="1830325"/>
            <a:ext cx="7642562" cy="3201261"/>
          </a:xfrm>
          <a:prstGeom prst="rect">
            <a:avLst/>
          </a:prstGeom>
        </p:spPr>
        <p:txBody>
          <a:bodyPr wrap="square">
            <a:spAutoFit/>
          </a:bodyPr>
          <a:lstStyle/>
          <a:p>
            <a:pPr marL="514350" indent="-514350">
              <a:lnSpc>
                <a:spcPts val="4000"/>
              </a:lnSpc>
              <a:spcBef>
                <a:spcPts val="600"/>
              </a:spcBef>
              <a:buFont typeface="+mj-lt"/>
              <a:buAutoNum type="arabicPeriod" startAt="3"/>
            </a:pPr>
            <a:r>
              <a:rPr lang="zh-TW" altLang="en-US" sz="2800" b="1" dirty="0">
                <a:solidFill>
                  <a:prstClr val="black"/>
                </a:solidFill>
                <a:latin typeface="微軟正黑體" panose="020B0604030504040204" pitchFamily="34" charset="-120"/>
                <a:ea typeface="微軟正黑體" panose="020B0604030504040204" pitchFamily="34" charset="-120"/>
              </a:rPr>
              <a:t>初、複選複查結果，於申請複查截止日起一週內寄出。</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marL="514350" indent="-514350">
              <a:lnSpc>
                <a:spcPts val="4000"/>
              </a:lnSpc>
              <a:spcBef>
                <a:spcPts val="600"/>
              </a:spcBef>
              <a:buFont typeface="+mj-lt"/>
              <a:buAutoNum type="arabicPeriod" startAt="3"/>
            </a:pPr>
            <a:r>
              <a:rPr lang="zh-TW" altLang="en-US" sz="2800" b="1" dirty="0">
                <a:solidFill>
                  <a:prstClr val="black"/>
                </a:solidFill>
                <a:latin typeface="微軟正黑體" panose="020B0604030504040204" pitchFamily="34" charset="-120"/>
                <a:ea typeface="微軟正黑體" panose="020B0604030504040204" pitchFamily="34" charset="-120"/>
              </a:rPr>
              <a:t>初選及複選之結果複查申請，各以 </a:t>
            </a:r>
            <a:r>
              <a:rPr lang="en-US" altLang="zh-TW" sz="2800" b="1" dirty="0">
                <a:solidFill>
                  <a:prstClr val="black"/>
                </a:solidFill>
                <a:latin typeface="微軟正黑體" panose="020B0604030504040204" pitchFamily="34" charset="-120"/>
                <a:ea typeface="微軟正黑體" panose="020B0604030504040204" pitchFamily="34" charset="-120"/>
              </a:rPr>
              <a:t>1 </a:t>
            </a:r>
            <a:r>
              <a:rPr lang="zh-TW" altLang="en-US" sz="2800" b="1" dirty="0">
                <a:solidFill>
                  <a:prstClr val="black"/>
                </a:solidFill>
                <a:latin typeface="微軟正黑體" panose="020B0604030504040204" pitchFamily="34" charset="-120"/>
                <a:ea typeface="微軟正黑體" panose="020B0604030504040204" pitchFamily="34" charset="-120"/>
              </a:rPr>
              <a:t>次為限，家長不得要求親自翻閱試卷、影印、重閱、公布施測工具、答案及施測人員姓名或其他相關資料，以確保鑑定之客觀性。 </a:t>
            </a:r>
          </a:p>
        </p:txBody>
      </p:sp>
    </p:spTree>
    <p:extLst>
      <p:ext uri="{BB962C8B-B14F-4D97-AF65-F5344CB8AC3E}">
        <p14:creationId xmlns:p14="http://schemas.microsoft.com/office/powerpoint/2010/main" val="2975614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3351153" y="169402"/>
            <a:ext cx="2441694"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報考方式</a:t>
            </a:r>
            <a:endParaRPr lang="en-US" altLang="ko-KR"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51088" y="1819305"/>
            <a:ext cx="7440537" cy="4401205"/>
          </a:xfrm>
          <a:prstGeom prst="rect">
            <a:avLst/>
          </a:prstGeom>
        </p:spPr>
        <p:txBody>
          <a:bodyPr wrap="square">
            <a:spAutoFit/>
          </a:bodyPr>
          <a:lstStyle/>
          <a:p>
            <a:pPr marL="571500" indent="-571500">
              <a:buFont typeface="Arial" panose="020B0604020202020204" pitchFamily="34" charset="0"/>
              <a:buChar char="•"/>
            </a:pPr>
            <a:r>
              <a:rPr lang="zh-TW" altLang="en-US" sz="4000" b="1" dirty="0">
                <a:latin typeface="微軟正黑體" panose="020B0604030504040204" pitchFamily="34" charset="-120"/>
                <a:ea typeface="微軟正黑體" panose="020B0604030504040204" pitchFamily="34" charset="-120"/>
              </a:rPr>
              <a:t>團體報名：</a:t>
            </a:r>
            <a:endParaRPr lang="en-US" altLang="zh-TW" sz="4000" b="1" dirty="0">
              <a:latin typeface="微軟正黑體" panose="020B0604030504040204" pitchFamily="34" charset="-120"/>
              <a:ea typeface="微軟正黑體" panose="020B0604030504040204" pitchFamily="34" charset="-120"/>
            </a:endParaRPr>
          </a:p>
          <a:p>
            <a:pPr marL="612000" lvl="1" indent="0">
              <a:buNone/>
            </a:pPr>
            <a:r>
              <a:rPr lang="zh-TW" altLang="en-US" sz="4000" b="1" u="sng" dirty="0">
                <a:solidFill>
                  <a:srgbClr val="0000FF"/>
                </a:solidFill>
                <a:latin typeface="微軟正黑體" panose="020B0604030504040204" pitchFamily="34" charset="-120"/>
                <a:ea typeface="微軟正黑體" panose="020B0604030504040204" pitchFamily="34" charset="-120"/>
              </a:rPr>
              <a:t>報考原就讀學校者</a:t>
            </a:r>
            <a:r>
              <a:rPr lang="zh-TW" altLang="en-US" sz="4000" b="1" dirty="0">
                <a:latin typeface="微軟正黑體" panose="020B0604030504040204" pitchFamily="34" charset="-120"/>
                <a:ea typeface="微軟正黑體" panose="020B0604030504040204" pitchFamily="34" charset="-120"/>
              </a:rPr>
              <a:t>，經各該班導師推薦或家長申請者，由各校統一造冊報名。 </a:t>
            </a:r>
            <a:endParaRPr lang="en-US" altLang="zh-TW" sz="4000" b="1" dirty="0">
              <a:latin typeface="微軟正黑體" panose="020B0604030504040204" pitchFamily="34" charset="-120"/>
              <a:ea typeface="微軟正黑體" panose="020B0604030504040204" pitchFamily="34" charset="-120"/>
            </a:endParaRPr>
          </a:p>
          <a:p>
            <a:pPr marL="571500" indent="-571500">
              <a:buFont typeface="Arial" panose="020B0604020202020204" pitchFamily="34" charset="0"/>
              <a:buChar char="•"/>
            </a:pPr>
            <a:r>
              <a:rPr lang="zh-TW" altLang="en-US" sz="4000" b="1" dirty="0">
                <a:latin typeface="微軟正黑體" panose="020B0604030504040204" pitchFamily="34" charset="-120"/>
                <a:ea typeface="微軟正黑體" panose="020B0604030504040204" pitchFamily="34" charset="-120"/>
              </a:rPr>
              <a:t>個別報名：</a:t>
            </a:r>
            <a:endParaRPr lang="en-US" altLang="zh-TW" sz="4000" b="1" dirty="0">
              <a:latin typeface="微軟正黑體" panose="020B0604030504040204" pitchFamily="34" charset="-120"/>
              <a:ea typeface="微軟正黑體" panose="020B0604030504040204" pitchFamily="34" charset="-120"/>
            </a:endParaRPr>
          </a:p>
          <a:p>
            <a:pPr marL="612000" lvl="1" indent="0">
              <a:buNone/>
            </a:pPr>
            <a:r>
              <a:rPr lang="zh-TW" altLang="en-US" sz="4000" b="1" u="sng" dirty="0">
                <a:solidFill>
                  <a:srgbClr val="0000FF"/>
                </a:solidFill>
                <a:latin typeface="微軟正黑體" panose="020B0604030504040204" pitchFamily="34" charset="-120"/>
                <a:ea typeface="微軟正黑體" panose="020B0604030504040204" pitchFamily="34" charset="-120"/>
              </a:rPr>
              <a:t>報考外校者</a:t>
            </a:r>
            <a:r>
              <a:rPr lang="zh-TW" altLang="en-US" sz="4000" b="1" dirty="0">
                <a:latin typeface="微軟正黑體" panose="020B0604030504040204" pitchFamily="34" charset="-120"/>
                <a:ea typeface="微軟正黑體" panose="020B0604030504040204" pitchFamily="34" charset="-120"/>
              </a:rPr>
              <a:t>，由家長逕向報考學校輔導處室報名。</a:t>
            </a:r>
          </a:p>
        </p:txBody>
      </p:sp>
    </p:spTree>
    <p:extLst>
      <p:ext uri="{BB962C8B-B14F-4D97-AF65-F5344CB8AC3E}">
        <p14:creationId xmlns:p14="http://schemas.microsoft.com/office/powerpoint/2010/main" val="11031495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2222642" y="169402"/>
            <a:ext cx="469872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考場秩序貼心叮嚀</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28670" y="1744060"/>
            <a:ext cx="7642562" cy="4313745"/>
          </a:xfrm>
          <a:prstGeom prst="rect">
            <a:avLst/>
          </a:prstGeom>
        </p:spPr>
        <p:txBody>
          <a:bodyPr wrap="square">
            <a:spAutoFit/>
          </a:bodyPr>
          <a:lstStyle/>
          <a:p>
            <a:pPr marL="514350" indent="-514350">
              <a:lnSpc>
                <a:spcPts val="3700"/>
              </a:lnSpc>
              <a:spcBef>
                <a:spcPts val="600"/>
              </a:spcBef>
              <a:buAutoNum type="arabicPeriod"/>
            </a:pPr>
            <a:r>
              <a:rPr lang="zh-TW" altLang="en-US" sz="2800" b="1" dirty="0">
                <a:solidFill>
                  <a:srgbClr val="FF0000"/>
                </a:solidFill>
                <a:latin typeface="微軟正黑體" panose="020B0604030504040204" pitchFamily="34" charset="-120"/>
                <a:ea typeface="微軟正黑體" panose="020B0604030504040204" pitchFamily="34" charset="-120"/>
              </a:rPr>
              <a:t>為利考生專心應考及維護考場秩序，初選及複選皆不開放家長及社區民眾入校</a:t>
            </a:r>
            <a:r>
              <a:rPr lang="zh-TW" altLang="en-US" sz="2800" b="1" dirty="0">
                <a:solidFill>
                  <a:prstClr val="black"/>
                </a:solidFill>
                <a:latin typeface="微軟正黑體" panose="020B0604030504040204" pitchFamily="34" charset="-120"/>
                <a:ea typeface="微軟正黑體" panose="020B0604030504040204" pitchFamily="34" charset="-120"/>
              </a:rPr>
              <a:t>。</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marL="514350" indent="-514350">
              <a:lnSpc>
                <a:spcPts val="3700"/>
              </a:lnSpc>
              <a:spcBef>
                <a:spcPts val="600"/>
              </a:spcBef>
              <a:buAutoNum type="arabicPeriod" startAt="2"/>
            </a:pPr>
            <a:endParaRPr lang="en-US" altLang="zh-TW" sz="2800" b="1" dirty="0">
              <a:solidFill>
                <a:prstClr val="black"/>
              </a:solidFill>
              <a:latin typeface="微軟正黑體" panose="020B0604030504040204" pitchFamily="34" charset="-120"/>
              <a:ea typeface="微軟正黑體" panose="020B0604030504040204" pitchFamily="34" charset="-120"/>
            </a:endParaRPr>
          </a:p>
          <a:p>
            <a:pPr marL="514350" indent="-514350">
              <a:lnSpc>
                <a:spcPts val="3700"/>
              </a:lnSpc>
              <a:spcBef>
                <a:spcPts val="600"/>
              </a:spcBef>
              <a:buAutoNum type="arabicPeriod" startAt="2"/>
            </a:pPr>
            <a:r>
              <a:rPr lang="zh-TW" altLang="en-US" sz="2800" b="1" dirty="0">
                <a:solidFill>
                  <a:prstClr val="black"/>
                </a:solidFill>
                <a:latin typeface="微軟正黑體" panose="020B0604030504040204" pitchFamily="34" charset="-120"/>
                <a:ea typeface="微軟正黑體" panose="020B0604030504040204" pitchFamily="34" charset="-120"/>
              </a:rPr>
              <a:t>考場外的鄰近公共停車空間有限，請儘量搭  </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3700"/>
              </a:lnSpc>
              <a:spcBef>
                <a:spcPts val="600"/>
              </a:spcBef>
            </a:pPr>
            <a:r>
              <a:rPr lang="zh-TW" altLang="en-US" sz="2800" b="1" dirty="0">
                <a:solidFill>
                  <a:prstClr val="black"/>
                </a:solidFill>
                <a:latin typeface="微軟正黑體" panose="020B0604030504040204" pitchFamily="34" charset="-120"/>
                <a:ea typeface="微軟正黑體" panose="020B0604030504040204" pitchFamily="34" charset="-120"/>
              </a:rPr>
              <a:t>      乘大眾交通工具。</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3700"/>
              </a:lnSpc>
              <a:spcBef>
                <a:spcPts val="600"/>
              </a:spcBef>
            </a:pPr>
            <a:endParaRPr lang="en-US" altLang="zh-TW" sz="2800" b="1" dirty="0">
              <a:solidFill>
                <a:prstClr val="black"/>
              </a:solidFill>
              <a:latin typeface="微軟正黑體" panose="020B0604030504040204" pitchFamily="34" charset="-120"/>
              <a:ea typeface="微軟正黑體" panose="020B0604030504040204" pitchFamily="34" charset="-120"/>
            </a:endParaRPr>
          </a:p>
          <a:p>
            <a:pPr marL="514350" indent="-514350">
              <a:lnSpc>
                <a:spcPts val="3700"/>
              </a:lnSpc>
              <a:spcBef>
                <a:spcPts val="600"/>
              </a:spcBef>
              <a:buAutoNum type="arabicPeriod" startAt="3"/>
            </a:pPr>
            <a:r>
              <a:rPr lang="zh-TW" altLang="en-US" sz="2800" b="1" dirty="0">
                <a:solidFill>
                  <a:prstClr val="black"/>
                </a:solidFill>
                <a:latin typeface="微軟正黑體" panose="020B0604030504040204" pitchFamily="34" charset="-120"/>
                <a:ea typeface="微軟正黑體" panose="020B0604030504040204" pitchFamily="34" charset="-120"/>
              </a:rPr>
              <a:t>測驗當週請留意本校通知考場接送地點簡訊</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3700"/>
              </a:lnSpc>
              <a:spcBef>
                <a:spcPts val="600"/>
              </a:spcBef>
            </a:pPr>
            <a:r>
              <a:rPr lang="zh-TW" altLang="en-US" sz="2800" b="1" dirty="0">
                <a:solidFill>
                  <a:prstClr val="black"/>
                </a:solidFill>
                <a:latin typeface="微軟正黑體" panose="020B0604030504040204" pitchFamily="34" charset="-120"/>
                <a:ea typeface="微軟正黑體" panose="020B0604030504040204" pitchFamily="34" charset="-120"/>
              </a:rPr>
              <a:t>      內容。</a:t>
            </a:r>
            <a:endParaRPr lang="en-US" altLang="zh-TW" sz="2800" b="1" dirty="0">
              <a:solidFill>
                <a:prstClr val="black"/>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3922952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2238671" y="169402"/>
            <a:ext cx="4666663"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 安置的相關提醒</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-1</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11170" y="1841765"/>
            <a:ext cx="7642562" cy="3683060"/>
          </a:xfrm>
          <a:prstGeom prst="rect">
            <a:avLst/>
          </a:prstGeom>
        </p:spPr>
        <p:txBody>
          <a:bodyPr wrap="square">
            <a:spAutoFit/>
          </a:bodyPr>
          <a:lstStyle/>
          <a:p>
            <a:pPr marL="514350" indent="-514350">
              <a:lnSpc>
                <a:spcPts val="4000"/>
              </a:lnSpc>
              <a:buFont typeface="+mj-lt"/>
              <a:buAutoNum type="arabicPeriod"/>
            </a:pPr>
            <a:r>
              <a:rPr lang="zh-TW" altLang="en-US" sz="2800" b="1" dirty="0">
                <a:solidFill>
                  <a:prstClr val="black"/>
                </a:solidFill>
                <a:latin typeface="微軟正黑體" panose="020B0604030504040204" pitchFamily="34" charset="-120"/>
                <a:ea typeface="微軟正黑體" panose="020B0604030504040204" pitchFamily="34" charset="-120"/>
              </a:rPr>
              <a:t>複選結果達全市通過標準者取得遞補資格。 </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marL="514350" indent="-514350">
              <a:lnSpc>
                <a:spcPts val="4000"/>
              </a:lnSpc>
              <a:buFont typeface="+mj-lt"/>
              <a:buAutoNum type="arabicPeriod"/>
            </a:pPr>
            <a:r>
              <a:rPr lang="zh-TW" altLang="en-US" sz="2800" b="1" dirty="0">
                <a:solidFill>
                  <a:prstClr val="black"/>
                </a:solidFill>
                <a:latin typeface="微軟正黑體" panose="020B0604030504040204" pitchFamily="34" charset="-120"/>
                <a:ea typeface="微軟正黑體" panose="020B0604030504040204" pitchFamily="34" charset="-120"/>
              </a:rPr>
              <a:t>錄取之學生放棄入班資格時，則由報考該校具備遞補資格者，優先依分數高低順序遞補之； 如尚有餘額，得開放給他校具備遞補資格者或一般智能資優教育方案通過學生登記，並提各校特推會審定後實施（遞補期限自公布日起至 </a:t>
            </a:r>
            <a:r>
              <a:rPr lang="en-US" altLang="zh-TW" sz="2800" b="1" dirty="0">
                <a:solidFill>
                  <a:prstClr val="black"/>
                </a:solidFill>
                <a:latin typeface="微軟正黑體" panose="020B0604030504040204" pitchFamily="34" charset="-120"/>
                <a:ea typeface="微軟正黑體" panose="020B0604030504040204" pitchFamily="34" charset="-120"/>
              </a:rPr>
              <a:t>116</a:t>
            </a:r>
            <a:r>
              <a:rPr lang="zh-TW" altLang="en-US" sz="2800" b="1" dirty="0">
                <a:solidFill>
                  <a:prstClr val="black"/>
                </a:solidFill>
                <a:latin typeface="微軟正黑體" panose="020B0604030504040204" pitchFamily="34" charset="-120"/>
                <a:ea typeface="微軟正黑體" panose="020B0604030504040204" pitchFamily="34" charset="-120"/>
              </a:rPr>
              <a:t>年 </a:t>
            </a:r>
            <a:r>
              <a:rPr lang="en-US" altLang="zh-TW" sz="2800" b="1" dirty="0">
                <a:solidFill>
                  <a:prstClr val="black"/>
                </a:solidFill>
                <a:latin typeface="微軟正黑體" panose="020B0604030504040204" pitchFamily="34" charset="-120"/>
                <a:ea typeface="微軟正黑體" panose="020B0604030504040204" pitchFamily="34" charset="-120"/>
              </a:rPr>
              <a:t>6 </a:t>
            </a:r>
            <a:r>
              <a:rPr lang="zh-TW" altLang="en-US" sz="2800" b="1" dirty="0">
                <a:solidFill>
                  <a:prstClr val="black"/>
                </a:solidFill>
                <a:latin typeface="微軟正黑體" panose="020B0604030504040204" pitchFamily="34" charset="-120"/>
                <a:ea typeface="微軟正黑體" panose="020B0604030504040204" pitchFamily="34" charset="-120"/>
              </a:rPr>
              <a:t>月 </a:t>
            </a:r>
            <a:r>
              <a:rPr lang="en-US" altLang="zh-TW" sz="2800" b="1" dirty="0">
                <a:solidFill>
                  <a:prstClr val="black"/>
                </a:solidFill>
                <a:latin typeface="微軟正黑體" panose="020B0604030504040204" pitchFamily="34" charset="-120"/>
                <a:ea typeface="微軟正黑體" panose="020B0604030504040204" pitchFamily="34" charset="-120"/>
              </a:rPr>
              <a:t>30 </a:t>
            </a:r>
            <a:r>
              <a:rPr lang="zh-TW" altLang="en-US" sz="2800" b="1" dirty="0">
                <a:solidFill>
                  <a:prstClr val="black"/>
                </a:solidFill>
                <a:latin typeface="微軟正黑體" panose="020B0604030504040204" pitchFamily="34" charset="-120"/>
                <a:ea typeface="微軟正黑體" panose="020B0604030504040204" pitchFamily="34" charset="-120"/>
              </a:rPr>
              <a:t>日止）。 </a:t>
            </a:r>
          </a:p>
        </p:txBody>
      </p:sp>
    </p:spTree>
    <p:extLst>
      <p:ext uri="{BB962C8B-B14F-4D97-AF65-F5344CB8AC3E}">
        <p14:creationId xmlns:p14="http://schemas.microsoft.com/office/powerpoint/2010/main" val="7032145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2238671" y="169402"/>
            <a:ext cx="4666663"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 安置的相關提醒</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-2</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11170" y="1841765"/>
            <a:ext cx="7642562" cy="4478149"/>
          </a:xfrm>
          <a:prstGeom prst="rect">
            <a:avLst/>
          </a:prstGeom>
        </p:spPr>
        <p:txBody>
          <a:bodyPr wrap="square">
            <a:spAutoFit/>
          </a:bodyPr>
          <a:lstStyle/>
          <a:p>
            <a:pPr>
              <a:lnSpc>
                <a:spcPts val="3800"/>
              </a:lnSpc>
            </a:pPr>
            <a:r>
              <a:rPr lang="en-US" altLang="zh-TW" sz="2800" b="1" dirty="0">
                <a:solidFill>
                  <a:prstClr val="black"/>
                </a:solidFill>
                <a:latin typeface="微軟正黑體" panose="020B0604030504040204" pitchFamily="34" charset="-120"/>
                <a:ea typeface="微軟正黑體" panose="020B0604030504040204" pitchFamily="34" charset="-120"/>
              </a:rPr>
              <a:t>3.</a:t>
            </a:r>
            <a:r>
              <a:rPr lang="zh-TW" altLang="en-US" sz="2800" b="1" dirty="0">
                <a:solidFill>
                  <a:prstClr val="black"/>
                </a:solidFill>
                <a:latin typeface="微軟正黑體" panose="020B0604030504040204" pitchFamily="34" charset="-120"/>
                <a:ea typeface="微軟正黑體" panose="020B0604030504040204" pitchFamily="34" charset="-120"/>
              </a:rPr>
              <a:t>  正取生請於 </a:t>
            </a:r>
            <a:r>
              <a:rPr lang="en-US" altLang="zh-TW" sz="2800" b="1" dirty="0">
                <a:solidFill>
                  <a:prstClr val="black"/>
                </a:solidFill>
                <a:latin typeface="微軟正黑體" panose="020B0604030504040204" pitchFamily="34" charset="-120"/>
                <a:ea typeface="微軟正黑體" panose="020B0604030504040204" pitchFamily="34" charset="-120"/>
              </a:rPr>
              <a:t>115</a:t>
            </a:r>
            <a:r>
              <a:rPr lang="zh-TW" altLang="en-US" sz="2800" b="1" dirty="0">
                <a:solidFill>
                  <a:prstClr val="black"/>
                </a:solidFill>
                <a:latin typeface="微軟正黑體" panose="020B0604030504040204" pitchFamily="34" charset="-120"/>
                <a:ea typeface="微軟正黑體" panose="020B0604030504040204" pitchFamily="34" charset="-120"/>
              </a:rPr>
              <a:t>年 </a:t>
            </a:r>
            <a:r>
              <a:rPr lang="en-US" altLang="zh-TW" sz="2800" b="1" dirty="0">
                <a:solidFill>
                  <a:prstClr val="black"/>
                </a:solidFill>
                <a:latin typeface="微軟正黑體" panose="020B0604030504040204" pitchFamily="34" charset="-120"/>
                <a:ea typeface="微軟正黑體" panose="020B0604030504040204" pitchFamily="34" charset="-120"/>
              </a:rPr>
              <a:t>5 </a:t>
            </a:r>
            <a:r>
              <a:rPr lang="zh-TW" altLang="en-US" sz="2800" b="1" dirty="0">
                <a:solidFill>
                  <a:prstClr val="black"/>
                </a:solidFill>
                <a:latin typeface="微軟正黑體" panose="020B0604030504040204" pitchFamily="34" charset="-120"/>
                <a:ea typeface="微軟正黑體" panose="020B0604030504040204" pitchFamily="34" charset="-120"/>
              </a:rPr>
              <a:t>月 </a:t>
            </a:r>
            <a:r>
              <a:rPr lang="en-US" altLang="zh-TW" sz="2800" b="1" dirty="0">
                <a:solidFill>
                  <a:prstClr val="black"/>
                </a:solidFill>
                <a:latin typeface="微軟正黑體" panose="020B0604030504040204" pitchFamily="34" charset="-120"/>
                <a:ea typeface="微軟正黑體" panose="020B0604030504040204" pitchFamily="34" charset="-120"/>
              </a:rPr>
              <a:t>8 </a:t>
            </a:r>
            <a:r>
              <a:rPr lang="zh-TW" altLang="en-US" sz="2800" b="1" dirty="0">
                <a:solidFill>
                  <a:prstClr val="black"/>
                </a:solidFill>
                <a:latin typeface="微軟正黑體" panose="020B0604030504040204" pitchFamily="34" charset="-120"/>
                <a:ea typeface="微軟正黑體" panose="020B0604030504040204" pitchFamily="34" charset="-120"/>
              </a:rPr>
              <a:t>日（星期五）</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3800"/>
              </a:lnSpc>
            </a:pPr>
            <a:r>
              <a:rPr lang="zh-TW" altLang="en-US" sz="2800" b="1" dirty="0">
                <a:solidFill>
                  <a:prstClr val="black"/>
                </a:solidFill>
                <a:latin typeface="微軟正黑體" panose="020B0604030504040204" pitchFamily="34" charset="-120"/>
                <a:ea typeface="微軟正黑體" panose="020B0604030504040204" pitchFamily="34" charset="-120"/>
              </a:rPr>
              <a:t>     前繳交同意書至錄取學校輔導處室，逾時</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3800"/>
              </a:lnSpc>
            </a:pPr>
            <a:r>
              <a:rPr lang="zh-TW" altLang="en-US" sz="2800" b="1" dirty="0">
                <a:solidFill>
                  <a:prstClr val="black"/>
                </a:solidFill>
                <a:latin typeface="微軟正黑體" panose="020B0604030504040204" pitchFamily="34" charset="-120"/>
                <a:ea typeface="微軟正黑體" panose="020B0604030504040204" pitchFamily="34" charset="-120"/>
              </a:rPr>
              <a:t>     或未完成繳交者，學校將釋出缺額供遞補生</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3800"/>
              </a:lnSpc>
            </a:pPr>
            <a:r>
              <a:rPr lang="zh-TW" altLang="en-US" sz="2800" b="1" dirty="0">
                <a:solidFill>
                  <a:prstClr val="black"/>
                </a:solidFill>
                <a:latin typeface="微軟正黑體" panose="020B0604030504040204" pitchFamily="34" charset="-120"/>
                <a:ea typeface="微軟正黑體" panose="020B0604030504040204" pitchFamily="34" charset="-120"/>
              </a:rPr>
              <a:t>     登記安置。 </a:t>
            </a:r>
          </a:p>
          <a:p>
            <a:pPr>
              <a:lnSpc>
                <a:spcPts val="3800"/>
              </a:lnSpc>
            </a:pPr>
            <a:r>
              <a:rPr lang="en-US" altLang="zh-TW" sz="2800" b="1" dirty="0">
                <a:solidFill>
                  <a:prstClr val="black"/>
                </a:solidFill>
                <a:latin typeface="微軟正黑體" panose="020B0604030504040204" pitchFamily="34" charset="-120"/>
                <a:ea typeface="微軟正黑體" panose="020B0604030504040204" pitchFamily="34" charset="-120"/>
              </a:rPr>
              <a:t>4.</a:t>
            </a:r>
            <a:r>
              <a:rPr lang="zh-TW" altLang="en-US" sz="2800" b="1" dirty="0">
                <a:solidFill>
                  <a:prstClr val="black"/>
                </a:solidFill>
                <a:latin typeface="微軟正黑體" panose="020B0604030504040204" pitchFamily="34" charset="-120"/>
                <a:ea typeface="微軟正黑體" panose="020B0604030504040204" pitchFamily="34" charset="-120"/>
              </a:rPr>
              <a:t>  遞補生請於 </a:t>
            </a:r>
            <a:r>
              <a:rPr lang="en-US" altLang="zh-TW" sz="2800" b="1" dirty="0">
                <a:solidFill>
                  <a:prstClr val="black"/>
                </a:solidFill>
                <a:latin typeface="微軟正黑體" panose="020B0604030504040204" pitchFamily="34" charset="-120"/>
                <a:ea typeface="微軟正黑體" panose="020B0604030504040204" pitchFamily="34" charset="-120"/>
              </a:rPr>
              <a:t>115</a:t>
            </a:r>
            <a:r>
              <a:rPr lang="zh-TW" altLang="en-US" sz="2800" b="1" dirty="0">
                <a:solidFill>
                  <a:prstClr val="black"/>
                </a:solidFill>
                <a:latin typeface="微軟正黑體" panose="020B0604030504040204" pitchFamily="34" charset="-120"/>
                <a:ea typeface="微軟正黑體" panose="020B0604030504040204" pitchFamily="34" charset="-120"/>
              </a:rPr>
              <a:t>年 </a:t>
            </a:r>
            <a:r>
              <a:rPr lang="en-US" altLang="zh-TW" sz="2800" b="1" dirty="0">
                <a:solidFill>
                  <a:prstClr val="black"/>
                </a:solidFill>
                <a:latin typeface="微軟正黑體" panose="020B0604030504040204" pitchFamily="34" charset="-120"/>
                <a:ea typeface="微軟正黑體" panose="020B0604030504040204" pitchFamily="34" charset="-120"/>
              </a:rPr>
              <a:t>5 </a:t>
            </a:r>
            <a:r>
              <a:rPr lang="zh-TW" altLang="en-US" sz="2800" b="1" dirty="0">
                <a:solidFill>
                  <a:prstClr val="black"/>
                </a:solidFill>
                <a:latin typeface="微軟正黑體" panose="020B0604030504040204" pitchFamily="34" charset="-120"/>
                <a:ea typeface="微軟正黑體" panose="020B0604030504040204" pitchFamily="34" charset="-120"/>
              </a:rPr>
              <a:t>月 </a:t>
            </a:r>
            <a:r>
              <a:rPr lang="en-US" altLang="zh-TW" sz="2800" b="1" dirty="0">
                <a:solidFill>
                  <a:prstClr val="black"/>
                </a:solidFill>
                <a:latin typeface="微軟正黑體" panose="020B0604030504040204" pitchFamily="34" charset="-120"/>
                <a:ea typeface="微軟正黑體" panose="020B0604030504040204" pitchFamily="34" charset="-120"/>
              </a:rPr>
              <a:t>111 </a:t>
            </a:r>
            <a:r>
              <a:rPr lang="zh-TW" altLang="en-US" sz="2800" b="1" dirty="0">
                <a:solidFill>
                  <a:prstClr val="black"/>
                </a:solidFill>
                <a:latin typeface="微軟正黑體" panose="020B0604030504040204" pitchFamily="34" charset="-120"/>
                <a:ea typeface="微軟正黑體" panose="020B0604030504040204" pitchFamily="34" charset="-120"/>
              </a:rPr>
              <a:t>日（星期一）</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3800"/>
              </a:lnSpc>
            </a:pPr>
            <a:r>
              <a:rPr lang="zh-TW" altLang="en-US" sz="2800" b="1" dirty="0">
                <a:solidFill>
                  <a:prstClr val="black"/>
                </a:solidFill>
                <a:latin typeface="微軟正黑體" panose="020B0604030504040204" pitchFamily="34" charset="-120"/>
                <a:ea typeface="微軟正黑體" panose="020B0604030504040204" pitchFamily="34" charset="-120"/>
              </a:rPr>
              <a:t>      至 </a:t>
            </a:r>
            <a:r>
              <a:rPr lang="en-US" altLang="zh-TW" sz="2800" b="1" dirty="0">
                <a:solidFill>
                  <a:prstClr val="black"/>
                </a:solidFill>
                <a:latin typeface="微軟正黑體" panose="020B0604030504040204" pitchFamily="34" charset="-120"/>
                <a:ea typeface="微軟正黑體" panose="020B0604030504040204" pitchFamily="34" charset="-120"/>
              </a:rPr>
              <a:t>13</a:t>
            </a:r>
            <a:r>
              <a:rPr lang="zh-TW" altLang="en-US" sz="2800" b="1" dirty="0">
                <a:solidFill>
                  <a:prstClr val="black"/>
                </a:solidFill>
                <a:latin typeface="微軟正黑體" panose="020B0604030504040204" pitchFamily="34" charset="-120"/>
                <a:ea typeface="微軟正黑體" panose="020B0604030504040204" pitchFamily="34" charset="-120"/>
              </a:rPr>
              <a:t>日（星期三），至尚有缺額之學校輔</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3800"/>
              </a:lnSpc>
            </a:pPr>
            <a:r>
              <a:rPr lang="zh-TW" altLang="en-US" sz="2800" b="1" dirty="0">
                <a:solidFill>
                  <a:prstClr val="black"/>
                </a:solidFill>
                <a:latin typeface="微軟正黑體" panose="020B0604030504040204" pitchFamily="34" charset="-120"/>
                <a:ea typeface="微軟正黑體" panose="020B0604030504040204" pitchFamily="34" charset="-120"/>
              </a:rPr>
              <a:t>      導處室繳交同意書</a:t>
            </a:r>
            <a:r>
              <a:rPr lang="en-US" altLang="zh-TW" sz="2800" b="1" dirty="0">
                <a:solidFill>
                  <a:prstClr val="black"/>
                </a:solidFill>
                <a:latin typeface="微軟正黑體" panose="020B0604030504040204" pitchFamily="34" charset="-120"/>
                <a:ea typeface="微軟正黑體" panose="020B0604030504040204" pitchFamily="34" charset="-120"/>
              </a:rPr>
              <a:t>(</a:t>
            </a:r>
            <a:r>
              <a:rPr lang="zh-TW" altLang="en-US" sz="2800" b="1" dirty="0">
                <a:solidFill>
                  <a:prstClr val="black"/>
                </a:solidFill>
                <a:latin typeface="微軟正黑體" panose="020B0604030504040204" pitchFamily="34" charset="-120"/>
                <a:ea typeface="微軟正黑體" panose="020B0604030504040204" pitchFamily="34" charset="-120"/>
              </a:rPr>
              <a:t>限登記 </a:t>
            </a:r>
            <a:r>
              <a:rPr lang="en-US" altLang="zh-TW" sz="2800" b="1" dirty="0">
                <a:solidFill>
                  <a:prstClr val="black"/>
                </a:solidFill>
                <a:latin typeface="微軟正黑體" panose="020B0604030504040204" pitchFamily="34" charset="-120"/>
                <a:ea typeface="微軟正黑體" panose="020B0604030504040204" pitchFamily="34" charset="-120"/>
              </a:rPr>
              <a:t>1 </a:t>
            </a:r>
            <a:r>
              <a:rPr lang="zh-TW" altLang="en-US" sz="2800" b="1" dirty="0">
                <a:solidFill>
                  <a:prstClr val="black"/>
                </a:solidFill>
                <a:latin typeface="微軟正黑體" panose="020B0604030504040204" pitchFamily="34" charset="-120"/>
                <a:ea typeface="微軟正黑體" panose="020B0604030504040204" pitchFamily="34" charset="-120"/>
              </a:rPr>
              <a:t>校</a:t>
            </a:r>
            <a:r>
              <a:rPr lang="en-US" altLang="zh-TW" sz="2800" b="1" dirty="0">
                <a:solidFill>
                  <a:prstClr val="black"/>
                </a:solidFill>
                <a:latin typeface="微軟正黑體" panose="020B0604030504040204" pitchFamily="34" charset="-120"/>
                <a:ea typeface="微軟正黑體" panose="020B0604030504040204" pitchFamily="34" charset="-120"/>
              </a:rPr>
              <a:t>)</a:t>
            </a:r>
            <a:r>
              <a:rPr lang="zh-TW" altLang="en-US" sz="2800" b="1" dirty="0">
                <a:solidFill>
                  <a:prstClr val="black"/>
                </a:solidFill>
                <a:latin typeface="微軟正黑體" panose="020B0604030504040204" pitchFamily="34" charset="-120"/>
                <a:ea typeface="微軟正黑體" panose="020B0604030504040204" pitchFamily="34" charset="-120"/>
              </a:rPr>
              <a:t>，逾時或未</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3800"/>
              </a:lnSpc>
            </a:pPr>
            <a:r>
              <a:rPr lang="zh-TW" altLang="en-US" sz="2800" b="1" dirty="0">
                <a:solidFill>
                  <a:prstClr val="black"/>
                </a:solidFill>
                <a:latin typeface="微軟正黑體" panose="020B0604030504040204" pitchFamily="34" charset="-120"/>
                <a:ea typeface="微軟正黑體" panose="020B0604030504040204" pitchFamily="34" charset="-120"/>
              </a:rPr>
              <a:t>      完成繳交者，學校將釋出缺額供轉學生登記</a:t>
            </a:r>
            <a:endParaRPr lang="en-US" altLang="zh-TW" sz="2800" b="1" dirty="0">
              <a:solidFill>
                <a:prstClr val="black"/>
              </a:solidFill>
              <a:latin typeface="微軟正黑體" panose="020B0604030504040204" pitchFamily="34" charset="-120"/>
              <a:ea typeface="微軟正黑體" panose="020B0604030504040204" pitchFamily="34" charset="-120"/>
            </a:endParaRPr>
          </a:p>
          <a:p>
            <a:pPr>
              <a:lnSpc>
                <a:spcPts val="3800"/>
              </a:lnSpc>
            </a:pPr>
            <a:r>
              <a:rPr lang="zh-TW" altLang="en-US" sz="2800" b="1" dirty="0">
                <a:solidFill>
                  <a:prstClr val="black"/>
                </a:solidFill>
                <a:latin typeface="微軟正黑體" panose="020B0604030504040204" pitchFamily="34" charset="-120"/>
                <a:ea typeface="微軟正黑體" panose="020B0604030504040204" pitchFamily="34" charset="-120"/>
              </a:rPr>
              <a:t>      安置。 </a:t>
            </a:r>
          </a:p>
        </p:txBody>
      </p:sp>
    </p:spTree>
    <p:extLst>
      <p:ext uri="{BB962C8B-B14F-4D97-AF65-F5344CB8AC3E}">
        <p14:creationId xmlns:p14="http://schemas.microsoft.com/office/powerpoint/2010/main" val="29625254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2238671" y="169402"/>
            <a:ext cx="4666663"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 安置的相關提醒</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-3</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68038" y="1686490"/>
            <a:ext cx="7642562" cy="4247317"/>
          </a:xfrm>
          <a:prstGeom prst="rect">
            <a:avLst/>
          </a:prstGeom>
        </p:spPr>
        <p:txBody>
          <a:bodyPr wrap="square">
            <a:spAutoFit/>
          </a:bodyPr>
          <a:lstStyle/>
          <a:p>
            <a:pPr>
              <a:lnSpc>
                <a:spcPts val="3600"/>
              </a:lnSpc>
            </a:pPr>
            <a:r>
              <a:rPr lang="en-US" altLang="zh-TW" sz="2400" b="1" dirty="0">
                <a:solidFill>
                  <a:prstClr val="black"/>
                </a:solidFill>
                <a:latin typeface="微軟正黑體" panose="020B0604030504040204" pitchFamily="34" charset="-120"/>
                <a:ea typeface="微軟正黑體" panose="020B0604030504040204" pitchFamily="34" charset="-120"/>
              </a:rPr>
              <a:t>5.</a:t>
            </a:r>
            <a:r>
              <a:rPr lang="zh-TW" altLang="en-US" sz="2400" b="1" dirty="0">
                <a:solidFill>
                  <a:prstClr val="black"/>
                </a:solidFill>
                <a:latin typeface="微軟正黑體" panose="020B0604030504040204" pitchFamily="34" charset="-120"/>
                <a:ea typeface="微軟正黑體" panose="020B0604030504040204" pitchFamily="34" charset="-120"/>
              </a:rPr>
              <a:t>    </a:t>
            </a:r>
            <a:r>
              <a:rPr lang="zh-TW" altLang="en-US" sz="2400" b="1" dirty="0">
                <a:solidFill>
                  <a:srgbClr val="0000FF"/>
                </a:solidFill>
                <a:latin typeface="微軟正黑體" panose="020B0604030504040204" pitchFamily="34" charset="-120"/>
                <a:ea typeface="微軟正黑體" panose="020B0604030504040204" pitchFamily="34" charset="-120"/>
              </a:rPr>
              <a:t>經本市鑑輔會鑑定通過之學生，首次申請安置時，</a:t>
            </a:r>
            <a:endParaRPr lang="en-US" altLang="zh-TW" sz="2400" b="1" dirty="0">
              <a:solidFill>
                <a:srgbClr val="0000FF"/>
              </a:solidFill>
              <a:latin typeface="微軟正黑體" panose="020B0604030504040204" pitchFamily="34" charset="-120"/>
              <a:ea typeface="微軟正黑體" panose="020B0604030504040204" pitchFamily="34" charset="-120"/>
            </a:endParaRPr>
          </a:p>
          <a:p>
            <a:pPr>
              <a:lnSpc>
                <a:spcPts val="3600"/>
              </a:lnSpc>
            </a:pPr>
            <a:r>
              <a:rPr lang="zh-TW" altLang="en-US" sz="2400" b="1" dirty="0">
                <a:solidFill>
                  <a:srgbClr val="0000FF"/>
                </a:solidFill>
                <a:latin typeface="微軟正黑體" panose="020B0604030504040204" pitchFamily="34" charset="-120"/>
                <a:ea typeface="微軟正黑體" panose="020B0604030504040204" pitchFamily="34" charset="-120"/>
              </a:rPr>
              <a:t>        無需遷移戶籍即可轉學至安置學校就讀</a:t>
            </a:r>
            <a:r>
              <a:rPr lang="en-US" altLang="zh-TW" sz="2800" b="1" dirty="0">
                <a:solidFill>
                  <a:srgbClr val="FF0000"/>
                </a:solidFill>
                <a:latin typeface="微軟正黑體" panose="020B0604030504040204" pitchFamily="34" charset="-120"/>
                <a:ea typeface="微軟正黑體" panose="020B0604030504040204" pitchFamily="34" charset="-120"/>
              </a:rPr>
              <a:t>(</a:t>
            </a:r>
            <a:r>
              <a:rPr lang="zh-TW" altLang="en-US" sz="2800" b="1" dirty="0">
                <a:solidFill>
                  <a:srgbClr val="FF0000"/>
                </a:solidFill>
                <a:latin typeface="微軟正黑體" panose="020B0604030504040204" pitchFamily="34" charset="-120"/>
                <a:ea typeface="微軟正黑體" panose="020B0604030504040204" pitchFamily="34" charset="-120"/>
              </a:rPr>
              <a:t>總量管制</a:t>
            </a:r>
            <a:endParaRPr lang="en-US" altLang="zh-TW" sz="2800" b="1" dirty="0">
              <a:solidFill>
                <a:srgbClr val="FF0000"/>
              </a:solidFill>
              <a:latin typeface="微軟正黑體" panose="020B0604030504040204" pitchFamily="34" charset="-120"/>
              <a:ea typeface="微軟正黑體" panose="020B0604030504040204" pitchFamily="34" charset="-120"/>
            </a:endParaRPr>
          </a:p>
          <a:p>
            <a:pPr>
              <a:lnSpc>
                <a:spcPts val="3600"/>
              </a:lnSpc>
            </a:pPr>
            <a:r>
              <a:rPr lang="zh-TW" altLang="en-US" sz="2800" b="1" dirty="0">
                <a:solidFill>
                  <a:srgbClr val="FF0000"/>
                </a:solidFill>
                <a:latin typeface="微軟正黑體" panose="020B0604030504040204" pitchFamily="34" charset="-120"/>
                <a:ea typeface="微軟正黑體" panose="020B0604030504040204" pitchFamily="34" charset="-120"/>
              </a:rPr>
              <a:t>       學校仍需符合學籍規定</a:t>
            </a:r>
            <a:r>
              <a:rPr lang="en-US" altLang="zh-TW" sz="2800" b="1" dirty="0">
                <a:solidFill>
                  <a:srgbClr val="FF0000"/>
                </a:solidFill>
                <a:latin typeface="微軟正黑體" panose="020B0604030504040204" pitchFamily="34" charset="-120"/>
                <a:ea typeface="微軟正黑體" panose="020B0604030504040204" pitchFamily="34" charset="-120"/>
              </a:rPr>
              <a:t>)</a:t>
            </a:r>
            <a:r>
              <a:rPr lang="zh-TW" altLang="en-US" sz="2400" b="1" dirty="0">
                <a:solidFill>
                  <a:prstClr val="black"/>
                </a:solidFill>
                <a:latin typeface="微軟正黑體" panose="020B0604030504040204" pitchFamily="34" charset="-120"/>
                <a:ea typeface="微軟正黑體" panose="020B0604030504040204" pitchFamily="34" charset="-120"/>
              </a:rPr>
              <a:t>，建議於 </a:t>
            </a:r>
            <a:r>
              <a:rPr lang="en-US" altLang="zh-TW" sz="2400" b="1" dirty="0">
                <a:solidFill>
                  <a:prstClr val="black"/>
                </a:solidFill>
                <a:latin typeface="微軟正黑體" panose="020B0604030504040204" pitchFamily="34" charset="-120"/>
                <a:ea typeface="微軟正黑體" panose="020B0604030504040204" pitchFamily="34" charset="-120"/>
              </a:rPr>
              <a:t>115</a:t>
            </a:r>
            <a:r>
              <a:rPr lang="zh-TW" altLang="en-US" sz="2400" b="1" dirty="0">
                <a:solidFill>
                  <a:prstClr val="black"/>
                </a:solidFill>
                <a:latin typeface="微軟正黑體" panose="020B0604030504040204" pitchFamily="34" charset="-120"/>
                <a:ea typeface="微軟正黑體" panose="020B0604030504040204" pitchFamily="34" charset="-120"/>
              </a:rPr>
              <a:t>年 </a:t>
            </a:r>
            <a:r>
              <a:rPr lang="en-US" altLang="zh-TW" sz="2400" b="1" dirty="0">
                <a:solidFill>
                  <a:prstClr val="black"/>
                </a:solidFill>
                <a:latin typeface="微軟正黑體" panose="020B0604030504040204" pitchFamily="34" charset="-120"/>
                <a:ea typeface="微軟正黑體" panose="020B0604030504040204" pitchFamily="34" charset="-120"/>
              </a:rPr>
              <a:t>6</a:t>
            </a:r>
            <a:r>
              <a:rPr lang="zh-TW" altLang="en-US" sz="2400" b="1" dirty="0">
                <a:solidFill>
                  <a:prstClr val="black"/>
                </a:solidFill>
                <a:latin typeface="微軟正黑體" panose="020B0604030504040204" pitchFamily="34" charset="-120"/>
                <a:ea typeface="微軟正黑體" panose="020B0604030504040204" pitchFamily="34" charset="-120"/>
              </a:rPr>
              <a:t>月 </a:t>
            </a:r>
            <a:r>
              <a:rPr lang="en-US" altLang="zh-TW" sz="2400" b="1" dirty="0">
                <a:solidFill>
                  <a:prstClr val="black"/>
                </a:solidFill>
                <a:latin typeface="微軟正黑體" panose="020B0604030504040204" pitchFamily="34" charset="-120"/>
                <a:ea typeface="微軟正黑體" panose="020B0604030504040204" pitchFamily="34" charset="-120"/>
              </a:rPr>
              <a:t>30</a:t>
            </a:r>
          </a:p>
          <a:p>
            <a:pPr>
              <a:lnSpc>
                <a:spcPts val="3600"/>
              </a:lnSpc>
            </a:pPr>
            <a:r>
              <a:rPr lang="zh-TW" altLang="en-US" sz="2400" b="1" dirty="0">
                <a:solidFill>
                  <a:prstClr val="black"/>
                </a:solidFill>
                <a:latin typeface="微軟正黑體" panose="020B0604030504040204" pitchFamily="34" charset="-120"/>
                <a:ea typeface="微軟正黑體" panose="020B0604030504040204" pitchFamily="34" charset="-120"/>
              </a:rPr>
              <a:t>        日（星期二）前至各校完成轉學手續，俾利學校即</a:t>
            </a:r>
            <a:endParaRPr lang="en-US" altLang="zh-TW" sz="2400" b="1" dirty="0">
              <a:solidFill>
                <a:prstClr val="black"/>
              </a:solidFill>
              <a:latin typeface="微軟正黑體" panose="020B0604030504040204" pitchFamily="34" charset="-120"/>
              <a:ea typeface="微軟正黑體" panose="020B0604030504040204" pitchFamily="34" charset="-120"/>
            </a:endParaRPr>
          </a:p>
          <a:p>
            <a:pPr>
              <a:lnSpc>
                <a:spcPts val="3600"/>
              </a:lnSpc>
            </a:pPr>
            <a:r>
              <a:rPr lang="zh-TW" altLang="en-US" sz="2400" b="1" dirty="0">
                <a:solidFill>
                  <a:prstClr val="black"/>
                </a:solidFill>
                <a:latin typeface="微軟正黑體" panose="020B0604030504040204" pitchFamily="34" charset="-120"/>
                <a:ea typeface="微軟正黑體" panose="020B0604030504040204" pitchFamily="34" charset="-120"/>
              </a:rPr>
              <a:t>        早規劃學生相關教育服務措施。 </a:t>
            </a:r>
          </a:p>
          <a:p>
            <a:pPr>
              <a:lnSpc>
                <a:spcPts val="3600"/>
              </a:lnSpc>
            </a:pPr>
            <a:r>
              <a:rPr lang="en-US" altLang="zh-TW" sz="2400" b="1" dirty="0">
                <a:solidFill>
                  <a:prstClr val="black"/>
                </a:solidFill>
                <a:latin typeface="微軟正黑體" panose="020B0604030504040204" pitchFamily="34" charset="-120"/>
                <a:ea typeface="微軟正黑體" panose="020B0604030504040204" pitchFamily="34" charset="-120"/>
              </a:rPr>
              <a:t>6.</a:t>
            </a:r>
            <a:r>
              <a:rPr lang="zh-TW" altLang="en-US" sz="2400" b="1" dirty="0">
                <a:solidFill>
                  <a:prstClr val="black"/>
                </a:solidFill>
                <a:latin typeface="微軟正黑體" panose="020B0604030504040204" pitchFamily="34" charset="-120"/>
                <a:ea typeface="微軟正黑體" panose="020B0604030504040204" pitchFamily="34" charset="-120"/>
              </a:rPr>
              <a:t>    如學校學生數已達核定班級人數</a:t>
            </a:r>
            <a:r>
              <a:rPr lang="en-US" altLang="zh-TW" sz="2400" b="1" dirty="0">
                <a:solidFill>
                  <a:prstClr val="black"/>
                </a:solidFill>
                <a:latin typeface="微軟正黑體" panose="020B0604030504040204" pitchFamily="34" charset="-120"/>
                <a:ea typeface="微軟正黑體" panose="020B0604030504040204" pitchFamily="34" charset="-120"/>
              </a:rPr>
              <a:t>(</a:t>
            </a:r>
            <a:r>
              <a:rPr lang="zh-TW" altLang="en-US" sz="2400" b="1" dirty="0">
                <a:solidFill>
                  <a:prstClr val="black"/>
                </a:solidFill>
                <a:latin typeface="微軟正黑體" panose="020B0604030504040204" pitchFamily="34" charset="-120"/>
                <a:ea typeface="微軟正黑體" panose="020B0604030504040204" pitchFamily="34" charset="-120"/>
              </a:rPr>
              <a:t>總量管制學校</a:t>
            </a:r>
            <a:r>
              <a:rPr lang="en-US" altLang="zh-TW" sz="2400" b="1" dirty="0">
                <a:solidFill>
                  <a:prstClr val="black"/>
                </a:solidFill>
                <a:latin typeface="微軟正黑體" panose="020B0604030504040204" pitchFamily="34" charset="-120"/>
                <a:ea typeface="微軟正黑體" panose="020B0604030504040204" pitchFamily="34" charset="-120"/>
              </a:rPr>
              <a:t>)</a:t>
            </a:r>
            <a:r>
              <a:rPr lang="zh-TW" altLang="en-US" sz="2400" b="1" dirty="0">
                <a:solidFill>
                  <a:prstClr val="black"/>
                </a:solidFill>
                <a:latin typeface="微軟正黑體" panose="020B0604030504040204" pitchFamily="34" charset="-120"/>
                <a:ea typeface="微軟正黑體" panose="020B0604030504040204" pitchFamily="34" charset="-120"/>
              </a:rPr>
              <a:t>，</a:t>
            </a:r>
            <a:endParaRPr lang="en-US" altLang="zh-TW" sz="2400" b="1" dirty="0">
              <a:solidFill>
                <a:prstClr val="black"/>
              </a:solidFill>
              <a:latin typeface="微軟正黑體" panose="020B0604030504040204" pitchFamily="34" charset="-120"/>
              <a:ea typeface="微軟正黑體" panose="020B0604030504040204" pitchFamily="34" charset="-120"/>
            </a:endParaRPr>
          </a:p>
          <a:p>
            <a:pPr>
              <a:lnSpc>
                <a:spcPts val="3600"/>
              </a:lnSpc>
            </a:pPr>
            <a:r>
              <a:rPr lang="zh-TW" altLang="en-US" sz="2400" b="1" dirty="0">
                <a:solidFill>
                  <a:prstClr val="black"/>
                </a:solidFill>
                <a:latin typeface="微軟正黑體" panose="020B0604030504040204" pitchFamily="34" charset="-120"/>
                <a:ea typeface="微軟正黑體" panose="020B0604030504040204" pitchFamily="34" charset="-120"/>
              </a:rPr>
              <a:t>        通過鑑定之外校學生須依據「高雄市國民中小學實</a:t>
            </a:r>
            <a:endParaRPr lang="en-US" altLang="zh-TW" sz="2400" b="1" dirty="0">
              <a:solidFill>
                <a:prstClr val="black"/>
              </a:solidFill>
              <a:latin typeface="微軟正黑體" panose="020B0604030504040204" pitchFamily="34" charset="-120"/>
              <a:ea typeface="微軟正黑體" panose="020B0604030504040204" pitchFamily="34" charset="-120"/>
            </a:endParaRPr>
          </a:p>
          <a:p>
            <a:pPr>
              <a:lnSpc>
                <a:spcPts val="3600"/>
              </a:lnSpc>
            </a:pPr>
            <a:r>
              <a:rPr lang="zh-TW" altLang="en-US" sz="2400" b="1" dirty="0">
                <a:solidFill>
                  <a:prstClr val="black"/>
                </a:solidFill>
                <a:latin typeface="微軟正黑體" panose="020B0604030504040204" pitchFamily="34" charset="-120"/>
                <a:ea typeface="微軟正黑體" panose="020B0604030504040204" pitchFamily="34" charset="-120"/>
              </a:rPr>
              <a:t>        施學生人數總量管制作業要點」進行轉學，如該校</a:t>
            </a:r>
            <a:endParaRPr lang="en-US" altLang="zh-TW" sz="2400" b="1" dirty="0">
              <a:solidFill>
                <a:prstClr val="black"/>
              </a:solidFill>
              <a:latin typeface="微軟正黑體" panose="020B0604030504040204" pitchFamily="34" charset="-120"/>
              <a:ea typeface="微軟正黑體" panose="020B0604030504040204" pitchFamily="34" charset="-120"/>
            </a:endParaRPr>
          </a:p>
          <a:p>
            <a:pPr>
              <a:lnSpc>
                <a:spcPts val="3600"/>
              </a:lnSpc>
            </a:pPr>
            <a:r>
              <a:rPr lang="zh-TW" altLang="en-US" sz="2400" b="1" dirty="0">
                <a:solidFill>
                  <a:prstClr val="black"/>
                </a:solidFill>
                <a:latin typeface="微軟正黑體" panose="020B0604030504040204" pitchFamily="34" charset="-120"/>
                <a:ea typeface="微軟正黑體" panose="020B0604030504040204" pitchFamily="34" charset="-120"/>
              </a:rPr>
              <a:t>        無名額可供轉入，則得至他校資優班就讀。 </a:t>
            </a:r>
          </a:p>
        </p:txBody>
      </p:sp>
    </p:spTree>
    <p:extLst>
      <p:ext uri="{BB962C8B-B14F-4D97-AF65-F5344CB8AC3E}">
        <p14:creationId xmlns:p14="http://schemas.microsoft.com/office/powerpoint/2010/main" val="2298868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994738" y="169402"/>
            <a:ext cx="7154524"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 資優資源班的課程實施方式</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68038" y="1686490"/>
            <a:ext cx="7642562" cy="4655121"/>
          </a:xfrm>
          <a:prstGeom prst="rect">
            <a:avLst/>
          </a:prstGeom>
        </p:spPr>
        <p:txBody>
          <a:bodyPr wrap="square">
            <a:spAutoFit/>
          </a:bodyPr>
          <a:lstStyle/>
          <a:p>
            <a:r>
              <a:rPr lang="zh-TW" altLang="en-US" sz="3200" b="1" dirty="0">
                <a:latin typeface="微軟正黑體" panose="020B0604030504040204" pitchFamily="34" charset="-120"/>
                <a:ea typeface="微軟正黑體" panose="020B0604030504040204" pitchFamily="34" charset="-120"/>
              </a:rPr>
              <a:t>分散式資優資源班依據學生學習需求採外加式或抽離式辦理：</a:t>
            </a:r>
          </a:p>
          <a:p>
            <a:pPr marL="514350" indent="-514350">
              <a:buFont typeface="+mj-lt"/>
              <a:buAutoNum type="arabicPeriod"/>
            </a:pPr>
            <a:r>
              <a:rPr lang="zh-TW" altLang="en-US" sz="3200" b="1" dirty="0">
                <a:latin typeface="微軟正黑體" panose="020B0604030504040204" pitchFamily="34" charset="-120"/>
                <a:ea typeface="微軟正黑體" panose="020B0604030504040204" pitchFamily="34" charset="-120"/>
              </a:rPr>
              <a:t>外加式：利用早自修、彈性課程、課後輔導等時間進行。</a:t>
            </a:r>
            <a:endParaRPr lang="zh-TW" altLang="en-US" sz="3200" b="1" dirty="0">
              <a:solidFill>
                <a:srgbClr val="008000"/>
              </a:solidFill>
              <a:latin typeface="微軟正黑體" panose="020B0604030504040204" pitchFamily="34" charset="-120"/>
              <a:ea typeface="微軟正黑體" panose="020B0604030504040204" pitchFamily="34" charset="-120"/>
            </a:endParaRPr>
          </a:p>
          <a:p>
            <a:pPr marL="514350" indent="-514350">
              <a:buFont typeface="+mj-lt"/>
              <a:buAutoNum type="arabicPeriod"/>
            </a:pPr>
            <a:r>
              <a:rPr lang="zh-TW" altLang="en-US" sz="3200" b="1" dirty="0">
                <a:latin typeface="微軟正黑體" panose="020B0604030504040204" pitchFamily="34" charset="-120"/>
                <a:ea typeface="微軟正黑體" panose="020B0604030504040204" pitchFamily="34" charset="-120"/>
              </a:rPr>
              <a:t>抽離式：利用該生原班專長學科課程時間抽離進行。</a:t>
            </a:r>
            <a:endParaRPr lang="en-US" altLang="zh-TW" sz="3200" b="1" dirty="0">
              <a:latin typeface="微軟正黑體" panose="020B0604030504040204" pitchFamily="34" charset="-120"/>
              <a:ea typeface="微軟正黑體" panose="020B0604030504040204" pitchFamily="34" charset="-120"/>
            </a:endParaRPr>
          </a:p>
          <a:p>
            <a:pPr algn="ctr"/>
            <a:endParaRPr lang="en-US" altLang="zh-TW" sz="3600" b="1" dirty="0">
              <a:solidFill>
                <a:srgbClr val="0000FF"/>
              </a:solidFill>
              <a:latin typeface="微軟正黑體" panose="020B0604030504040204" pitchFamily="34" charset="-120"/>
              <a:ea typeface="微軟正黑體" panose="020B0604030504040204" pitchFamily="34" charset="-120"/>
            </a:endParaRPr>
          </a:p>
          <a:p>
            <a:pPr algn="ctr"/>
            <a:r>
              <a:rPr lang="zh-TW" altLang="en-US" sz="3600" b="1" dirty="0">
                <a:solidFill>
                  <a:srgbClr val="0000FF"/>
                </a:solidFill>
                <a:latin typeface="微軟正黑體" panose="020B0604030504040204" pitchFamily="34" charset="-120"/>
                <a:ea typeface="微軟正黑體" panose="020B0604030504040204" pitchFamily="34" charset="-120"/>
              </a:rPr>
              <a:t>本校採取</a:t>
            </a:r>
            <a:r>
              <a:rPr lang="en-US" altLang="zh-TW" sz="3600" b="1" dirty="0">
                <a:solidFill>
                  <a:srgbClr val="0000FF"/>
                </a:solidFill>
                <a:latin typeface="微軟正黑體" panose="020B0604030504040204" pitchFamily="34" charset="-120"/>
                <a:ea typeface="微軟正黑體" panose="020B0604030504040204" pitchFamily="34" charset="-120"/>
              </a:rPr>
              <a:t>__________</a:t>
            </a:r>
            <a:r>
              <a:rPr lang="zh-TW" altLang="en-US" sz="3600" b="1" dirty="0">
                <a:solidFill>
                  <a:srgbClr val="0000FF"/>
                </a:solidFill>
                <a:latin typeface="微軟正黑體" panose="020B0604030504040204" pitchFamily="34" charset="-120"/>
                <a:ea typeface="微軟正黑體" panose="020B0604030504040204" pitchFamily="34" charset="-120"/>
              </a:rPr>
              <a:t>式辦理。</a:t>
            </a:r>
            <a:endParaRPr lang="zh-TW" altLang="en-US" sz="3200" b="1" dirty="0">
              <a:latin typeface="微軟正黑體" panose="020B0604030504040204" pitchFamily="34" charset="-120"/>
              <a:ea typeface="微軟正黑體" panose="020B0604030504040204" pitchFamily="34" charset="-120"/>
              <a:sym typeface="Wingdings 2" pitchFamily="18" charset="2"/>
            </a:endParaRPr>
          </a:p>
          <a:p>
            <a:pPr>
              <a:lnSpc>
                <a:spcPts val="3300"/>
              </a:lnSpc>
              <a:spcBef>
                <a:spcPts val="600"/>
              </a:spcBef>
            </a:pPr>
            <a:endParaRPr lang="zh-TW" altLang="en-US" sz="28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8876985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1841126" y="169402"/>
            <a:ext cx="546175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 資優資源班課程安排</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68038" y="1764128"/>
            <a:ext cx="7642562" cy="4524315"/>
          </a:xfrm>
          <a:prstGeom prst="rect">
            <a:avLst/>
          </a:prstGeom>
        </p:spPr>
        <p:txBody>
          <a:bodyPr wrap="square">
            <a:spAutoFit/>
          </a:bodyPr>
          <a:lstStyle/>
          <a:p>
            <a:pPr marL="457200" indent="-457200">
              <a:buFont typeface="Arial" panose="020B0604020202020204" pitchFamily="34" charset="0"/>
              <a:buChar char="•"/>
            </a:pPr>
            <a:r>
              <a:rPr lang="zh-TW" altLang="en-US" sz="3600" b="1" dirty="0">
                <a:solidFill>
                  <a:srgbClr val="3366FF"/>
                </a:solidFill>
                <a:latin typeface="微軟正黑體" panose="020B0604030504040204" pitchFamily="34" charset="-120"/>
                <a:ea typeface="微軟正黑體" panose="020B0604030504040204" pitchFamily="34" charset="-120"/>
              </a:rPr>
              <a:t>資優班教師</a:t>
            </a:r>
            <a:r>
              <a:rPr lang="zh-TW" altLang="en-US" sz="3600" b="1" dirty="0">
                <a:latin typeface="微軟正黑體" panose="020B0604030504040204" pitchFamily="34" charset="-120"/>
                <a:ea typeface="微軟正黑體" panose="020B0604030504040204" pitchFamily="34" charset="-120"/>
              </a:rPr>
              <a:t>會考量資賦優異學生性向、優勢能力、學習特質及特殊教育需求</a:t>
            </a:r>
            <a:r>
              <a:rPr lang="zh-TW" altLang="en-US" sz="3600" b="1" dirty="0">
                <a:solidFill>
                  <a:srgbClr val="3366FF"/>
                </a:solidFill>
                <a:latin typeface="微軟正黑體" panose="020B0604030504040204" pitchFamily="34" charset="-120"/>
                <a:ea typeface="微軟正黑體" panose="020B0604030504040204" pitchFamily="34" charset="-120"/>
              </a:rPr>
              <a:t>進行課程規劃，並訂定資賦優異學生個別輔導計畫</a:t>
            </a:r>
            <a:r>
              <a:rPr lang="zh-TW" altLang="en-US" sz="3600" b="1" dirty="0">
                <a:latin typeface="微軟正黑體" panose="020B0604030504040204" pitchFamily="34" charset="-120"/>
                <a:ea typeface="微軟正黑體" panose="020B0604030504040204" pitchFamily="34" charset="-120"/>
              </a:rPr>
              <a:t>。</a:t>
            </a:r>
          </a:p>
          <a:p>
            <a:pPr marL="457200" indent="-457200">
              <a:buFont typeface="Arial" panose="020B0604020202020204" pitchFamily="34" charset="0"/>
              <a:buChar char="•"/>
            </a:pPr>
            <a:r>
              <a:rPr lang="zh-TW" altLang="en-US" sz="3600" b="1" dirty="0">
                <a:latin typeface="微軟正黑體" panose="020B0604030504040204" pitchFamily="34" charset="-120"/>
                <a:ea typeface="微軟正黑體" panose="020B0604030504040204" pitchFamily="34" charset="-120"/>
              </a:rPr>
              <a:t>課程規劃著重創造思考、問題解決等高層次能力及情意陶冶。其內容可包含情意教育、人文教育、科學教育及獨立研究等。 </a:t>
            </a:r>
          </a:p>
        </p:txBody>
      </p:sp>
    </p:spTree>
    <p:extLst>
      <p:ext uri="{BB962C8B-B14F-4D97-AF65-F5344CB8AC3E}">
        <p14:creationId xmlns:p14="http://schemas.microsoft.com/office/powerpoint/2010/main" val="24682249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1841126" y="169402"/>
            <a:ext cx="546175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入班後適應不良機制</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68038" y="1686490"/>
            <a:ext cx="7642562" cy="3442802"/>
          </a:xfrm>
          <a:prstGeom prst="rect">
            <a:avLst/>
          </a:prstGeom>
        </p:spPr>
        <p:txBody>
          <a:bodyPr wrap="square">
            <a:spAutoFit/>
          </a:bodyPr>
          <a:lstStyle/>
          <a:p>
            <a:pPr marL="457200" indent="-457200">
              <a:lnSpc>
                <a:spcPts val="4400"/>
              </a:lnSpc>
              <a:buFont typeface="Arial" panose="020B0604020202020204" pitchFamily="34" charset="0"/>
              <a:buChar char="•"/>
            </a:pPr>
            <a:r>
              <a:rPr lang="zh-TW" altLang="en-US" sz="3600" b="1" dirty="0">
                <a:latin typeface="微軟正黑體" panose="020B0604030504040204" pitchFamily="34" charset="-120"/>
                <a:ea typeface="微軟正黑體" panose="020B0604030504040204" pitchFamily="34" charset="-120"/>
              </a:rPr>
              <a:t>於學習歷程中如發現學生確有適應不良情形，且</a:t>
            </a:r>
            <a:r>
              <a:rPr lang="zh-TW" altLang="en-US" sz="3600" b="1" dirty="0">
                <a:solidFill>
                  <a:srgbClr val="3366FF"/>
                </a:solidFill>
                <a:latin typeface="微軟正黑體" panose="020B0604030504040204" pitchFamily="34" charset="-120"/>
                <a:ea typeface="微軟正黑體" panose="020B0604030504040204" pitchFamily="34" charset="-120"/>
              </a:rPr>
              <a:t>經輔導後仍無法適應者</a:t>
            </a:r>
            <a:r>
              <a:rPr lang="zh-TW" altLang="en-US" sz="3600" b="1" dirty="0">
                <a:latin typeface="微軟正黑體" panose="020B0604030504040204" pitchFamily="34" charset="-120"/>
                <a:ea typeface="微軟正黑體" panose="020B0604030504040204" pitchFamily="34" charset="-120"/>
              </a:rPr>
              <a:t>，得填寫申請表送本校特殊教育推行委員會審議後，提送本市鑑輔會重新安置，輔導其停止參與資優教育課程。 </a:t>
            </a:r>
          </a:p>
        </p:txBody>
      </p:sp>
    </p:spTree>
    <p:extLst>
      <p:ext uri="{BB962C8B-B14F-4D97-AF65-F5344CB8AC3E}">
        <p14:creationId xmlns:p14="http://schemas.microsoft.com/office/powerpoint/2010/main" val="39678973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3351155" y="169402"/>
            <a:ext cx="2441694"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相關資源</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68038" y="1686490"/>
            <a:ext cx="7642562" cy="1200329"/>
          </a:xfrm>
          <a:prstGeom prst="rect">
            <a:avLst/>
          </a:prstGeom>
        </p:spPr>
        <p:txBody>
          <a:bodyPr wrap="square">
            <a:spAutoFit/>
          </a:bodyPr>
          <a:lstStyle/>
          <a:p>
            <a:pPr marL="457200" indent="-457200">
              <a:buFont typeface="Arial" panose="020B0604020202020204" pitchFamily="34" charset="0"/>
              <a:buChar char="•"/>
            </a:pPr>
            <a:r>
              <a:rPr lang="zh-TW" altLang="en-US" sz="3600" b="1" dirty="0">
                <a:latin typeface="微軟正黑體" panose="020B0604030504040204" pitchFamily="34" charset="-120"/>
                <a:ea typeface="微軟正黑體" panose="020B0604030504040204" pitchFamily="34" charset="-120"/>
              </a:rPr>
              <a:t>高雄市資優中心 </a:t>
            </a:r>
            <a:r>
              <a:rPr lang="en-US" altLang="zh-TW" sz="3600" b="1" dirty="0">
                <a:latin typeface="微軟正黑體" panose="020B0604030504040204" pitchFamily="34" charset="-120"/>
                <a:ea typeface="微軟正黑體" panose="020B0604030504040204" pitchFamily="34" charset="-120"/>
              </a:rPr>
              <a:t>KRCGT </a:t>
            </a:r>
            <a:r>
              <a:rPr lang="zh-TW" altLang="en-US" sz="3600" b="1" dirty="0">
                <a:latin typeface="微軟正黑體" panose="020B0604030504040204" pitchFamily="34" charset="-120"/>
                <a:ea typeface="微軟正黑體" panose="020B0604030504040204" pitchFamily="34" charset="-120"/>
              </a:rPr>
              <a:t>互動網</a:t>
            </a:r>
          </a:p>
          <a:p>
            <a:pPr marL="457200" indent="-457200">
              <a:buFont typeface="Arial" panose="020B0604020202020204" pitchFamily="34" charset="0"/>
              <a:buChar char="•"/>
            </a:pPr>
            <a:r>
              <a:rPr lang="en-US" altLang="zh-TW" sz="3600" b="1" dirty="0">
                <a:latin typeface="微軟正黑體" panose="020B0604030504040204" pitchFamily="34" charset="-120"/>
                <a:ea typeface="微軟正黑體" panose="020B0604030504040204" pitchFamily="34" charset="-120"/>
                <a:hlinkClick r:id="rId3"/>
              </a:rPr>
              <a:t>http://class.kh.edu.tw/12821</a:t>
            </a:r>
            <a:r>
              <a:rPr lang="zh-TW" altLang="en-US" sz="3600" b="1" dirty="0">
                <a:latin typeface="微軟正黑體" panose="020B0604030504040204" pitchFamily="34" charset="-120"/>
                <a:ea typeface="微軟正黑體" panose="020B0604030504040204" pitchFamily="34" charset="-120"/>
              </a:rPr>
              <a:t>　</a:t>
            </a:r>
            <a:endParaRPr lang="en-US" altLang="zh-TW" sz="3600" b="1" dirty="0">
              <a:latin typeface="微軟正黑體" panose="020B0604030504040204" pitchFamily="34" charset="-120"/>
              <a:ea typeface="微軟正黑體" panose="020B0604030504040204" pitchFamily="34" charset="-120"/>
            </a:endParaRPr>
          </a:p>
        </p:txBody>
      </p:sp>
      <p:pic>
        <p:nvPicPr>
          <p:cNvPr id="4" name="內容版面配置區 6">
            <a:extLst>
              <a:ext uri="{FF2B5EF4-FFF2-40B4-BE49-F238E27FC236}">
                <a16:creationId xmlns:a16="http://schemas.microsoft.com/office/drawing/2014/main" id="{A4733AC4-BA5C-487F-8098-34EA2A186113}"/>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256682" y="3267968"/>
            <a:ext cx="2857500" cy="2857500"/>
          </a:xfrm>
        </p:spPr>
      </p:pic>
    </p:spTree>
    <p:extLst>
      <p:ext uri="{BB962C8B-B14F-4D97-AF65-F5344CB8AC3E}">
        <p14:creationId xmlns:p14="http://schemas.microsoft.com/office/powerpoint/2010/main" val="24283116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3" name="직사각형 20">
            <a:extLst>
              <a:ext uri="{FF2B5EF4-FFF2-40B4-BE49-F238E27FC236}">
                <a16:creationId xmlns:a16="http://schemas.microsoft.com/office/drawing/2014/main" id="{E9355326-B46D-4E8E-A2C7-A7B68A32D9E3}"/>
              </a:ext>
            </a:extLst>
          </p:cNvPr>
          <p:cNvSpPr/>
          <p:nvPr/>
        </p:nvSpPr>
        <p:spPr>
          <a:xfrm>
            <a:off x="3351155" y="169402"/>
            <a:ext cx="2441694"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相關資源</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sp>
        <p:nvSpPr>
          <p:cNvPr id="24" name="矩形 23">
            <a:extLst>
              <a:ext uri="{FF2B5EF4-FFF2-40B4-BE49-F238E27FC236}">
                <a16:creationId xmlns:a16="http://schemas.microsoft.com/office/drawing/2014/main" id="{8A281425-DC66-4BD4-8459-80C3B340E8E2}"/>
              </a:ext>
            </a:extLst>
          </p:cNvPr>
          <p:cNvSpPr/>
          <p:nvPr/>
        </p:nvSpPr>
        <p:spPr>
          <a:xfrm>
            <a:off x="968038" y="1686490"/>
            <a:ext cx="7642562" cy="954107"/>
          </a:xfrm>
          <a:prstGeom prst="rect">
            <a:avLst/>
          </a:prstGeom>
        </p:spPr>
        <p:txBody>
          <a:bodyPr wrap="square">
            <a:spAutoFit/>
          </a:bodyPr>
          <a:lstStyle/>
          <a:p>
            <a:pPr algn="ctr" fontAlgn="auto">
              <a:spcAft>
                <a:spcPts val="0"/>
              </a:spcAft>
            </a:pPr>
            <a:r>
              <a:rPr lang="zh-TW" altLang="en-US" sz="3600" b="1" dirty="0">
                <a:latin typeface="微軟正黑體" panose="020B0604030504040204" pitchFamily="34" charset="-120"/>
                <a:ea typeface="微軟正黑體" panose="020B0604030504040204" pitchFamily="34" charset="-120"/>
              </a:rPr>
              <a:t>高雄市資優教育實施概況表</a:t>
            </a:r>
          </a:p>
          <a:p>
            <a:pPr algn="ctr" fontAlgn="auto">
              <a:spcAft>
                <a:spcPts val="0"/>
              </a:spcAft>
            </a:pPr>
            <a:r>
              <a:rPr lang="en-US" altLang="zh-TW" sz="2000" b="1" dirty="0">
                <a:solidFill>
                  <a:srgbClr val="0000FF"/>
                </a:solidFill>
                <a:latin typeface="微軟正黑體" panose="020B0604030504040204" pitchFamily="34" charset="-120"/>
                <a:ea typeface="微軟正黑體" panose="020B0604030504040204" pitchFamily="34" charset="-120"/>
                <a:cs typeface="Times New Roman" panose="02020603050405020304" pitchFamily="18" charset="0"/>
                <a:hlinkClick r:id="rId3"/>
              </a:rPr>
              <a:t>http://class.kh.edu.tw/12821/page/view/14?cat=48</a:t>
            </a:r>
            <a:r>
              <a:rPr lang="zh-TW" altLang="en-US" sz="2000" b="1" dirty="0">
                <a:solidFill>
                  <a:srgbClr val="0000FF"/>
                </a:solidFill>
                <a:latin typeface="微軟正黑體" panose="020B0604030504040204" pitchFamily="34" charset="-120"/>
                <a:ea typeface="微軟正黑體" panose="020B0604030504040204" pitchFamily="34" charset="-120"/>
                <a:cs typeface="Times New Roman" panose="02020603050405020304" pitchFamily="18" charset="0"/>
              </a:rPr>
              <a:t>　</a:t>
            </a:r>
            <a:endParaRPr lang="en-US" altLang="zh-TW" sz="2000" b="1" dirty="0">
              <a:solidFill>
                <a:srgbClr val="0000FF"/>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pic>
        <p:nvPicPr>
          <p:cNvPr id="5" name="圖片 4">
            <a:extLst>
              <a:ext uri="{FF2B5EF4-FFF2-40B4-BE49-F238E27FC236}">
                <a16:creationId xmlns:a16="http://schemas.microsoft.com/office/drawing/2014/main" id="{CF021EFE-C478-4E39-9A8A-EC9D9B589CE7}"/>
              </a:ext>
            </a:extLst>
          </p:cNvPr>
          <p:cNvPicPr>
            <a:picLocks noChangeAspect="1"/>
          </p:cNvPicPr>
          <p:nvPr/>
        </p:nvPicPr>
        <p:blipFill>
          <a:blip r:embed="rId4"/>
          <a:stretch>
            <a:fillRect/>
          </a:stretch>
        </p:blipFill>
        <p:spPr>
          <a:xfrm>
            <a:off x="3189964" y="2919261"/>
            <a:ext cx="3198710" cy="3240360"/>
          </a:xfrm>
          <a:prstGeom prst="rect">
            <a:avLst/>
          </a:prstGeom>
        </p:spPr>
      </p:pic>
    </p:spTree>
    <p:extLst>
      <p:ext uri="{BB962C8B-B14F-4D97-AF65-F5344CB8AC3E}">
        <p14:creationId xmlns:p14="http://schemas.microsoft.com/office/powerpoint/2010/main" val="26489641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직사각형 20">
            <a:extLst>
              <a:ext uri="{FF2B5EF4-FFF2-40B4-BE49-F238E27FC236}">
                <a16:creationId xmlns:a16="http://schemas.microsoft.com/office/drawing/2014/main" id="{ED16CD23-CF78-4C04-9CB8-D540E3B5C6BB}"/>
              </a:ext>
            </a:extLst>
          </p:cNvPr>
          <p:cNvSpPr/>
          <p:nvPr/>
        </p:nvSpPr>
        <p:spPr>
          <a:xfrm>
            <a:off x="2786896" y="207502"/>
            <a:ext cx="3570208"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綜合座談時間</a:t>
            </a:r>
            <a:endParaRPr lang="en-US" altLang="ko-KR" sz="4400" b="1" kern="0" dirty="0">
              <a:ln w="3175">
                <a:noFill/>
              </a:ln>
              <a:solidFill>
                <a:srgbClr val="99FF66"/>
              </a:solidFill>
              <a:latin typeface="微軟正黑體" panose="020B0604030504040204" pitchFamily="34" charset="-120"/>
              <a:ea typeface="微軟正黑體" panose="020B0604030504040204" pitchFamily="34" charset="-120"/>
            </a:endParaRPr>
          </a:p>
        </p:txBody>
      </p:sp>
      <p:pic>
        <p:nvPicPr>
          <p:cNvPr id="2" name="圖片 1">
            <a:extLst>
              <a:ext uri="{FF2B5EF4-FFF2-40B4-BE49-F238E27FC236}">
                <a16:creationId xmlns:a16="http://schemas.microsoft.com/office/drawing/2014/main" id="{0C3E7670-CD39-4B18-B9C3-6636B5514BA1}"/>
              </a:ext>
            </a:extLst>
          </p:cNvPr>
          <p:cNvPicPr>
            <a:picLocks noChangeAspect="1"/>
          </p:cNvPicPr>
          <p:nvPr/>
        </p:nvPicPr>
        <p:blipFill>
          <a:blip r:embed="rId3"/>
          <a:stretch>
            <a:fillRect/>
          </a:stretch>
        </p:blipFill>
        <p:spPr>
          <a:xfrm>
            <a:off x="1057338" y="2099910"/>
            <a:ext cx="7334124" cy="3724979"/>
          </a:xfrm>
          <a:prstGeom prst="rect">
            <a:avLst/>
          </a:prstGeom>
        </p:spPr>
      </p:pic>
    </p:spTree>
    <p:extLst>
      <p:ext uri="{BB962C8B-B14F-4D97-AF65-F5344CB8AC3E}">
        <p14:creationId xmlns:p14="http://schemas.microsoft.com/office/powerpoint/2010/main" val="3746057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714213" y="169402"/>
            <a:ext cx="7715574"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 一般智能資優教育方案報名</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-1</a:t>
            </a:r>
            <a:endParaRPr lang="en-US" altLang="ko-KR"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51088" y="1819305"/>
            <a:ext cx="7440537" cy="4708981"/>
          </a:xfrm>
          <a:prstGeom prst="rect">
            <a:avLst/>
          </a:prstGeom>
        </p:spPr>
        <p:txBody>
          <a:bodyPr wrap="square">
            <a:spAutoFit/>
          </a:bodyPr>
          <a:lstStyle/>
          <a:p>
            <a:pPr marL="571500" indent="-571500">
              <a:buFont typeface="Arial" panose="020B0604020202020204" pitchFamily="34" charset="0"/>
              <a:buChar char="•"/>
            </a:pPr>
            <a:r>
              <a:rPr lang="zh-TW" altLang="en-US" sz="3000" b="1" dirty="0">
                <a:latin typeface="微軟正黑體" panose="020B0604030504040204" pitchFamily="34" charset="-120"/>
                <a:ea typeface="微軟正黑體" panose="020B0604030504040204" pitchFamily="34" charset="-120"/>
              </a:rPr>
              <a:t>有意願參加一般智能資優教育方案之二年級與四年級學生</a:t>
            </a:r>
            <a:r>
              <a:rPr lang="en-US" altLang="zh-TW" sz="3000" b="1" u="sng" dirty="0">
                <a:solidFill>
                  <a:srgbClr val="0000FF"/>
                </a:solidFill>
                <a:latin typeface="微軟正黑體" panose="020B0604030504040204" pitchFamily="34" charset="-120"/>
                <a:ea typeface="微軟正黑體" panose="020B0604030504040204" pitchFamily="34" charset="-120"/>
              </a:rPr>
              <a:t>(</a:t>
            </a:r>
            <a:r>
              <a:rPr lang="zh-TW" altLang="en-US" sz="3000" b="1" u="sng" dirty="0">
                <a:solidFill>
                  <a:srgbClr val="0000FF"/>
                </a:solidFill>
                <a:latin typeface="微軟正黑體" panose="020B0604030504040204" pitchFamily="34" charset="-120"/>
                <a:ea typeface="微軟正黑體" panose="020B0604030504040204" pitchFamily="34" charset="-120"/>
              </a:rPr>
              <a:t>僅限無資優資源班招生之行政區</a:t>
            </a:r>
            <a:r>
              <a:rPr lang="en-US" altLang="zh-TW" sz="3000" b="1" u="sng" dirty="0">
                <a:solidFill>
                  <a:srgbClr val="0000FF"/>
                </a:solidFill>
                <a:latin typeface="微軟正黑體" panose="020B0604030504040204" pitchFamily="34" charset="-120"/>
                <a:ea typeface="微軟正黑體" panose="020B0604030504040204" pitchFamily="34" charset="-120"/>
              </a:rPr>
              <a:t>)</a:t>
            </a:r>
            <a:r>
              <a:rPr lang="zh-TW" altLang="en-US" sz="3000" b="1" dirty="0">
                <a:solidFill>
                  <a:srgbClr val="0000FF"/>
                </a:solidFill>
                <a:latin typeface="微軟正黑體" panose="020B0604030504040204" pitchFamily="34" charset="-120"/>
                <a:ea typeface="微軟正黑體" panose="020B0604030504040204" pitchFamily="34" charset="-120"/>
              </a:rPr>
              <a:t>，</a:t>
            </a:r>
            <a:r>
              <a:rPr lang="zh-TW" altLang="en-US" sz="3000" b="1" dirty="0">
                <a:latin typeface="微軟正黑體" panose="020B0604030504040204" pitchFamily="34" charset="-120"/>
                <a:ea typeface="微軟正黑體" panose="020B0604030504040204" pitchFamily="34" charset="-120"/>
              </a:rPr>
              <a:t>請向原就讀學校報名。</a:t>
            </a:r>
            <a:endParaRPr lang="en-US" altLang="zh-TW" sz="3000" b="1" dirty="0">
              <a:latin typeface="微軟正黑體" panose="020B0604030504040204" pitchFamily="34" charset="-120"/>
              <a:ea typeface="微軟正黑體" panose="020B0604030504040204" pitchFamily="34" charset="-120"/>
            </a:endParaRPr>
          </a:p>
          <a:p>
            <a:pPr marL="571500" indent="-571500">
              <a:buFont typeface="Arial" panose="020B0604020202020204" pitchFamily="34" charset="0"/>
              <a:buChar char="•"/>
            </a:pPr>
            <a:endParaRPr lang="en-US" altLang="zh-TW" sz="3000" b="1" dirty="0">
              <a:latin typeface="微軟正黑體" panose="020B0604030504040204" pitchFamily="34" charset="-120"/>
              <a:ea typeface="微軟正黑體" panose="020B0604030504040204" pitchFamily="34" charset="-120"/>
            </a:endParaRPr>
          </a:p>
          <a:p>
            <a:pPr marL="571500" indent="-571500">
              <a:buFont typeface="Arial" panose="020B0604020202020204" pitchFamily="34" charset="0"/>
              <a:buChar char="•"/>
            </a:pPr>
            <a:r>
              <a:rPr lang="zh-TW" altLang="en-US" sz="3000" b="1" dirty="0">
                <a:latin typeface="微軟正黑體" panose="020B0604030504040204" pitchFamily="34" charset="-120"/>
                <a:ea typeface="微軟正黑體" panose="020B0604030504040204" pitchFamily="34" charset="-120"/>
              </a:rPr>
              <a:t>原就讀學校收件查驗內容無誤後，請電洽並繳交報名相關資料至</a:t>
            </a:r>
            <a:r>
              <a:rPr lang="zh-TW" altLang="en-US" sz="3000" b="1" u="sng" dirty="0">
                <a:solidFill>
                  <a:srgbClr val="0000FF"/>
                </a:solidFill>
                <a:latin typeface="微軟正黑體" panose="020B0604030504040204" pitchFamily="34" charset="-120"/>
                <a:ea typeface="微軟正黑體" panose="020B0604030504040204" pitchFamily="34" charset="-120"/>
              </a:rPr>
              <a:t>本市資優教育資源中心</a:t>
            </a:r>
            <a:r>
              <a:rPr lang="en-US" altLang="zh-TW" sz="3000" b="1" dirty="0">
                <a:latin typeface="微軟正黑體" panose="020B0604030504040204" pitchFamily="34" charset="-120"/>
                <a:ea typeface="微軟正黑體" panose="020B0604030504040204" pitchFamily="34" charset="-120"/>
              </a:rPr>
              <a:t>(</a:t>
            </a:r>
            <a:r>
              <a:rPr lang="zh-TW" altLang="en-US" sz="3000" b="1" dirty="0">
                <a:latin typeface="微軟正黑體" panose="020B0604030504040204" pitchFamily="34" charset="-120"/>
                <a:ea typeface="微軟正黑體" panose="020B0604030504040204" pitchFamily="34" charset="-120"/>
              </a:rPr>
              <a:t>設址於本市三民國中美樓三樓，地址：</a:t>
            </a:r>
            <a:r>
              <a:rPr lang="en-US" altLang="zh-TW" sz="3000" b="1" dirty="0">
                <a:latin typeface="微軟正黑體" panose="020B0604030504040204" pitchFamily="34" charset="-120"/>
                <a:ea typeface="微軟正黑體" panose="020B0604030504040204" pitchFamily="34" charset="-120"/>
              </a:rPr>
              <a:t>807017</a:t>
            </a:r>
            <a:r>
              <a:rPr lang="zh-TW" altLang="en-US" sz="3000" b="1" dirty="0">
                <a:latin typeface="微軟正黑體" panose="020B0604030504040204" pitchFamily="34" charset="-120"/>
                <a:ea typeface="微軟正黑體" panose="020B0604030504040204" pitchFamily="34" charset="-120"/>
              </a:rPr>
              <a:t>高雄市三民區十全一路</a:t>
            </a:r>
            <a:r>
              <a:rPr lang="en-US" altLang="zh-TW" sz="3000" b="1" dirty="0">
                <a:latin typeface="微軟正黑體" panose="020B0604030504040204" pitchFamily="34" charset="-120"/>
                <a:ea typeface="微軟正黑體" panose="020B0604030504040204" pitchFamily="34" charset="-120"/>
              </a:rPr>
              <a:t>200</a:t>
            </a:r>
            <a:r>
              <a:rPr lang="zh-TW" altLang="en-US" sz="3000" b="1" dirty="0">
                <a:latin typeface="微軟正黑體" panose="020B0604030504040204" pitchFamily="34" charset="-120"/>
                <a:ea typeface="微軟正黑體" panose="020B0604030504040204" pitchFamily="34" charset="-120"/>
              </a:rPr>
              <a:t>號，電話：</a:t>
            </a:r>
            <a:r>
              <a:rPr lang="en-US" altLang="zh-TW" sz="3000" b="1" dirty="0">
                <a:latin typeface="微軟正黑體" panose="020B0604030504040204" pitchFamily="34" charset="-120"/>
                <a:ea typeface="微軟正黑體" panose="020B0604030504040204" pitchFamily="34" charset="-120"/>
              </a:rPr>
              <a:t>07-3118935</a:t>
            </a:r>
            <a:r>
              <a:rPr lang="zh-TW" altLang="en-US" sz="3000" b="1" dirty="0">
                <a:latin typeface="微軟正黑體" panose="020B0604030504040204" pitchFamily="34" charset="-120"/>
                <a:ea typeface="微軟正黑體" panose="020B0604030504040204" pitchFamily="34" charset="-120"/>
              </a:rPr>
              <a:t>分機</a:t>
            </a:r>
            <a:r>
              <a:rPr lang="en-US" altLang="zh-TW" sz="3000" b="1" dirty="0">
                <a:latin typeface="微軟正黑體" panose="020B0604030504040204" pitchFamily="34" charset="-120"/>
                <a:ea typeface="微軟正黑體" panose="020B0604030504040204" pitchFamily="34" charset="-120"/>
              </a:rPr>
              <a:t>61~65)</a:t>
            </a:r>
            <a:r>
              <a:rPr lang="zh-TW" altLang="en-US" sz="3000" b="1" dirty="0">
                <a:latin typeface="微軟正黑體" panose="020B0604030504040204" pitchFamily="34" charset="-120"/>
                <a:ea typeface="微軟正黑體" panose="020B0604030504040204" pitchFamily="34" charset="-120"/>
              </a:rPr>
              <a:t>。</a:t>
            </a:r>
          </a:p>
        </p:txBody>
      </p:sp>
    </p:spTree>
    <p:extLst>
      <p:ext uri="{BB962C8B-B14F-4D97-AF65-F5344CB8AC3E}">
        <p14:creationId xmlns:p14="http://schemas.microsoft.com/office/powerpoint/2010/main" val="394577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714213" y="169402"/>
            <a:ext cx="7715574"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 一般智能資優教育方案報名</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-2</a:t>
            </a:r>
            <a:endParaRPr lang="en-US" altLang="ko-KR"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51088" y="1819305"/>
            <a:ext cx="7440537" cy="4462760"/>
          </a:xfrm>
          <a:prstGeom prst="rect">
            <a:avLst/>
          </a:prstGeom>
        </p:spPr>
        <p:txBody>
          <a:bodyPr wrap="square">
            <a:spAutoFit/>
          </a:bodyPr>
          <a:lstStyle/>
          <a:p>
            <a:pPr marL="571500" indent="-571500">
              <a:spcBef>
                <a:spcPts val="1200"/>
              </a:spcBef>
              <a:buFont typeface="Arial" panose="020B0604020202020204" pitchFamily="34" charset="0"/>
              <a:buChar char="•"/>
            </a:pPr>
            <a:r>
              <a:rPr lang="zh-TW" altLang="en-US" sz="3200" b="1" u="sng" dirty="0">
                <a:solidFill>
                  <a:srgbClr val="0000FF"/>
                </a:solidFill>
                <a:latin typeface="微軟正黑體" panose="020B0604030504040204" pitchFamily="34" charset="-120"/>
                <a:ea typeface="微軟正黑體" panose="020B0604030504040204" pitchFamily="34" charset="-120"/>
              </a:rPr>
              <a:t>無資優資源班招生之行政區</a:t>
            </a:r>
            <a:r>
              <a:rPr lang="zh-TW" altLang="en-US" sz="3200" b="1" dirty="0">
                <a:latin typeface="微軟正黑體" panose="020B0604030504040204" pitchFamily="34" charset="-120"/>
                <a:ea typeface="微軟正黑體" panose="020B0604030504040204" pitchFamily="34" charset="-120"/>
              </a:rPr>
              <a:t>包含：</a:t>
            </a:r>
            <a:endParaRPr lang="en-US" altLang="zh-TW" sz="3200" b="1" dirty="0">
              <a:latin typeface="微軟正黑體" panose="020B0604030504040204" pitchFamily="34" charset="-120"/>
              <a:ea typeface="微軟正黑體" panose="020B0604030504040204" pitchFamily="34" charset="-120"/>
            </a:endParaRPr>
          </a:p>
          <a:p>
            <a:pPr>
              <a:spcBef>
                <a:spcPts val="1200"/>
              </a:spcBef>
            </a:pPr>
            <a:r>
              <a:rPr lang="zh-TW" altLang="en-US" sz="3200" b="1" dirty="0">
                <a:latin typeface="微軟正黑體" panose="020B0604030504040204" pitchFamily="34" charset="-120"/>
                <a:ea typeface="微軟正黑體" panose="020B0604030504040204" pitchFamily="34" charset="-120"/>
              </a:rPr>
              <a:t>     仁武、大社、林園、大寮、大樹、</a:t>
            </a:r>
          </a:p>
          <a:p>
            <a:pPr>
              <a:spcBef>
                <a:spcPts val="1200"/>
              </a:spcBef>
            </a:pPr>
            <a:r>
              <a:rPr lang="zh-TW" altLang="en-US" sz="3200" b="1" dirty="0">
                <a:latin typeface="微軟正黑體" panose="020B0604030504040204" pitchFamily="34" charset="-120"/>
                <a:ea typeface="微軟正黑體" panose="020B0604030504040204" pitchFamily="34" charset="-120"/>
              </a:rPr>
              <a:t>     鳥松、茄定、阿蓮、湖內、田寮、</a:t>
            </a:r>
            <a:endParaRPr lang="en-US" altLang="zh-TW" sz="3200" b="1" dirty="0">
              <a:latin typeface="微軟正黑體" panose="020B0604030504040204" pitchFamily="34" charset="-120"/>
              <a:ea typeface="微軟正黑體" panose="020B0604030504040204" pitchFamily="34" charset="-120"/>
            </a:endParaRPr>
          </a:p>
          <a:p>
            <a:pPr>
              <a:spcBef>
                <a:spcPts val="1200"/>
              </a:spcBef>
            </a:pPr>
            <a:r>
              <a:rPr lang="zh-TW" altLang="en-US" sz="3200" b="1" dirty="0">
                <a:latin typeface="微軟正黑體" panose="020B0604030504040204" pitchFamily="34" charset="-120"/>
                <a:ea typeface="微軟正黑體" panose="020B0604030504040204" pitchFamily="34" charset="-120"/>
              </a:rPr>
              <a:t>     燕巢、永安、彌陀、橋頭、梓官、</a:t>
            </a:r>
          </a:p>
          <a:p>
            <a:pPr>
              <a:spcBef>
                <a:spcPts val="1200"/>
              </a:spcBef>
            </a:pPr>
            <a:r>
              <a:rPr lang="zh-TW" altLang="en-US" sz="3200" b="1" dirty="0">
                <a:latin typeface="微軟正黑體" panose="020B0604030504040204" pitchFamily="34" charset="-120"/>
                <a:ea typeface="微軟正黑體" panose="020B0604030504040204" pitchFamily="34" charset="-120"/>
              </a:rPr>
              <a:t>     路竹、美濃、內門、甲仙、茂林、</a:t>
            </a:r>
            <a:endParaRPr lang="en-US" altLang="zh-TW" sz="3200" b="1" dirty="0">
              <a:latin typeface="微軟正黑體" panose="020B0604030504040204" pitchFamily="34" charset="-120"/>
              <a:ea typeface="微軟正黑體" panose="020B0604030504040204" pitchFamily="34" charset="-120"/>
            </a:endParaRPr>
          </a:p>
          <a:p>
            <a:pPr>
              <a:spcBef>
                <a:spcPts val="1200"/>
              </a:spcBef>
            </a:pPr>
            <a:r>
              <a:rPr lang="zh-TW" altLang="en-US" sz="3200" b="1" dirty="0">
                <a:latin typeface="微軟正黑體" panose="020B0604030504040204" pitchFamily="34" charset="-120"/>
                <a:ea typeface="微軟正黑體" panose="020B0604030504040204" pitchFamily="34" charset="-120"/>
              </a:rPr>
              <a:t>     六龜、杉林、那瑪夏、桃源、旗津</a:t>
            </a:r>
            <a:endParaRPr lang="en-US" altLang="zh-TW" sz="3200" b="1" dirty="0">
              <a:latin typeface="微軟正黑體" panose="020B0604030504040204" pitchFamily="34" charset="-120"/>
              <a:ea typeface="微軟正黑體" panose="020B0604030504040204" pitchFamily="34" charset="-120"/>
            </a:endParaRPr>
          </a:p>
          <a:p>
            <a:pPr>
              <a:spcBef>
                <a:spcPts val="1200"/>
              </a:spcBef>
            </a:pPr>
            <a:r>
              <a:rPr lang="zh-TW" altLang="en-US" sz="3200" b="1" dirty="0">
                <a:latin typeface="微軟正黑體" panose="020B0604030504040204" pitchFamily="34" charset="-120"/>
                <a:ea typeface="微軟正黑體" panose="020B0604030504040204" pitchFamily="34" charset="-120"/>
              </a:rPr>
              <a:t>     及旗山。</a:t>
            </a:r>
          </a:p>
        </p:txBody>
      </p:sp>
    </p:spTree>
    <p:extLst>
      <p:ext uri="{BB962C8B-B14F-4D97-AF65-F5344CB8AC3E}">
        <p14:creationId xmlns:p14="http://schemas.microsoft.com/office/powerpoint/2010/main" val="2619488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992777" y="169402"/>
            <a:ext cx="7744823" cy="769441"/>
          </a:xfrm>
          <a:prstGeom prst="rect">
            <a:avLst/>
          </a:prstGeom>
        </p:spPr>
        <p:txBody>
          <a:bodyPr wrap="squar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設班學校報名地點及錄取人數</a:t>
            </a:r>
            <a:endParaRPr lang="en-US" altLang="ko-KR"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499137" y="1835911"/>
            <a:ext cx="8105612" cy="4150239"/>
          </a:xfrm>
          <a:prstGeom prst="rect">
            <a:avLst/>
          </a:prstGeom>
        </p:spPr>
        <p:txBody>
          <a:bodyPr wrap="square">
            <a:spAutoFit/>
          </a:bodyPr>
          <a:lstStyle/>
          <a:p>
            <a:pPr marL="571500" indent="-571500">
              <a:lnSpc>
                <a:spcPts val="4000"/>
              </a:lnSpc>
              <a:spcBef>
                <a:spcPts val="0"/>
              </a:spcBef>
              <a:buFont typeface="Arial" panose="020B0604020202020204" pitchFamily="34" charset="0"/>
              <a:buChar char="•"/>
            </a:pPr>
            <a:r>
              <a:rPr lang="zh-TW" altLang="en-US" sz="3200" b="1" dirty="0">
                <a:latin typeface="微軟正黑體" panose="020B0604030504040204" pitchFamily="34" charset="-120"/>
                <a:ea typeface="微軟正黑體" panose="020B0604030504040204" pitchFamily="34" charset="-120"/>
              </a:rPr>
              <a:t>如簡章附件一 </a:t>
            </a:r>
            <a:r>
              <a:rPr lang="en-US" altLang="zh-TW" sz="3200" b="1" dirty="0">
                <a:latin typeface="微軟正黑體" panose="020B0604030504040204" pitchFamily="34" charset="-120"/>
                <a:ea typeface="微軟正黑體" panose="020B0604030504040204" pitchFamily="34" charset="-120"/>
              </a:rPr>
              <a:t>(</a:t>
            </a:r>
            <a:r>
              <a:rPr lang="zh-TW" altLang="en-US" sz="3200" b="1" dirty="0">
                <a:latin typeface="微軟正黑體" panose="020B0604030504040204" pitchFamily="34" charset="-120"/>
                <a:ea typeface="微軟正黑體" panose="020B0604030504040204" pitchFamily="34" charset="-120"/>
              </a:rPr>
              <a:t>招生學校、招生人數、各校承辦人、聯絡電話</a:t>
            </a:r>
            <a:r>
              <a:rPr lang="en-US" altLang="zh-TW" sz="3200" b="1" dirty="0">
                <a:latin typeface="微軟正黑體" panose="020B0604030504040204" pitchFamily="34" charset="-120"/>
                <a:ea typeface="微軟正黑體" panose="020B0604030504040204" pitchFamily="34" charset="-120"/>
              </a:rPr>
              <a:t>)</a:t>
            </a:r>
          </a:p>
          <a:p>
            <a:pPr marL="571500" indent="-571500" algn="just">
              <a:lnSpc>
                <a:spcPts val="4000"/>
              </a:lnSpc>
              <a:spcBef>
                <a:spcPts val="0"/>
              </a:spcBef>
              <a:buFont typeface="Arial" panose="020B0604020202020204" pitchFamily="34" charset="0"/>
              <a:buChar char="•"/>
            </a:pPr>
            <a:r>
              <a:rPr lang="zh-TW" altLang="zh-TW" sz="3200" b="1" dirty="0">
                <a:latin typeface="微軟正黑體" panose="020B0604030504040204" pitchFamily="34" charset="-120"/>
                <a:ea typeface="微軟正黑體" panose="020B0604030504040204" pitchFamily="34" charset="-120"/>
              </a:rPr>
              <a:t>如學校學生數已達核定班級人數</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zh-TW" sz="3200" b="1" u="sng" dirty="0">
                <a:solidFill>
                  <a:srgbClr val="0000FF"/>
                </a:solidFill>
                <a:latin typeface="微軟正黑體" panose="020B0604030504040204" pitchFamily="34" charset="-120"/>
                <a:ea typeface="微軟正黑體" panose="020B0604030504040204" pitchFamily="34" charset="-120"/>
              </a:rPr>
              <a:t>總量管制學校</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zh-TW" sz="3200" b="1" dirty="0">
                <a:latin typeface="微軟正黑體" panose="020B0604030504040204" pitchFamily="34" charset="-120"/>
                <a:ea typeface="微軟正黑體" panose="020B0604030504040204" pitchFamily="34" charset="-120"/>
              </a:rPr>
              <a:t>，通過鑑定之外校學生須依據「高雄市國民中小學實施學生人數總量管制作業要點」進行轉學，</a:t>
            </a:r>
            <a:r>
              <a:rPr lang="zh-TW" altLang="zh-TW" sz="3200" b="1" u="sng" dirty="0">
                <a:solidFill>
                  <a:srgbClr val="0000FF"/>
                </a:solidFill>
                <a:latin typeface="微軟正黑體" panose="020B0604030504040204" pitchFamily="34" charset="-120"/>
                <a:ea typeface="微軟正黑體" panose="020B0604030504040204" pitchFamily="34" charset="-120"/>
              </a:rPr>
              <a:t>如該校無名額可供轉入，則轉介至他校資優班就讀。</a:t>
            </a:r>
            <a:endParaRPr lang="en-US" altLang="zh-TW" sz="3200" b="1" u="sng" dirty="0">
              <a:solidFill>
                <a:srgbClr val="0000FF"/>
              </a:solidFill>
              <a:latin typeface="微軟正黑體" panose="020B0604030504040204" pitchFamily="34" charset="-120"/>
              <a:ea typeface="微軟正黑體" panose="020B0604030504040204" pitchFamily="34" charset="-120"/>
            </a:endParaRPr>
          </a:p>
          <a:p>
            <a:pPr algn="just">
              <a:lnSpc>
                <a:spcPts val="4000"/>
              </a:lnSpc>
              <a:spcBef>
                <a:spcPts val="0"/>
              </a:spcBef>
            </a:pPr>
            <a:r>
              <a:rPr lang="en-US" altLang="zh-TW" sz="2800" b="1" dirty="0">
                <a:solidFill>
                  <a:srgbClr val="0000FF"/>
                </a:solidFill>
                <a:latin typeface="微軟正黑體" panose="020B0604030504040204" pitchFamily="34" charset="-120"/>
                <a:ea typeface="微軟正黑體" panose="020B0604030504040204" pitchFamily="34" charset="-120"/>
              </a:rPr>
              <a:t> </a:t>
            </a:r>
            <a:r>
              <a:rPr lang="zh-TW" altLang="en-US" sz="2800" b="1" dirty="0">
                <a:latin typeface="微軟正黑體" panose="020B0604030504040204" pitchFamily="34" charset="-120"/>
                <a:ea typeface="微軟正黑體" panose="020B0604030504040204" pitchFamily="34" charset="-120"/>
              </a:rPr>
              <a:t>     </a:t>
            </a:r>
            <a:r>
              <a:rPr lang="en-US" altLang="zh-TW" sz="2800" b="1" dirty="0">
                <a:latin typeface="微軟正黑體" panose="020B0604030504040204" pitchFamily="34" charset="-120"/>
                <a:ea typeface="微軟正黑體" panose="020B0604030504040204" pitchFamily="34" charset="-120"/>
              </a:rPr>
              <a:t>(</a:t>
            </a:r>
            <a:r>
              <a:rPr lang="zh-TW" altLang="zh-TW" sz="2800" b="1" dirty="0">
                <a:latin typeface="微軟正黑體" panose="020B0604030504040204" pitchFamily="34" charset="-120"/>
                <a:ea typeface="微軟正黑體" panose="020B0604030504040204" pitchFamily="34" charset="-120"/>
              </a:rPr>
              <a:t>總量管制學校名單詳見簡章附件一</a:t>
            </a:r>
            <a:r>
              <a:rPr lang="en-US" altLang="zh-TW" sz="2800" b="1" dirty="0">
                <a:latin typeface="微軟正黑體" panose="020B0604030504040204" pitchFamily="34" charset="-120"/>
                <a:ea typeface="微軟正黑體" panose="020B0604030504040204" pitchFamily="34" charset="-120"/>
              </a:rPr>
              <a:t>)</a:t>
            </a:r>
          </a:p>
        </p:txBody>
      </p:sp>
    </p:spTree>
    <p:extLst>
      <p:ext uri="{BB962C8B-B14F-4D97-AF65-F5344CB8AC3E}">
        <p14:creationId xmlns:p14="http://schemas.microsoft.com/office/powerpoint/2010/main" val="2238484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345523" y="169402"/>
            <a:ext cx="8452955"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報名日期</a:t>
            </a:r>
            <a:r>
              <a:rPr lang="en-US" altLang="zh-TW" sz="4000" b="1" kern="0" dirty="0">
                <a:ln w="3175">
                  <a:noFill/>
                </a:ln>
                <a:solidFill>
                  <a:srgbClr val="99FF66"/>
                </a:solidFill>
                <a:latin typeface="야놀자 야체 B" panose="02020603020101020101" pitchFamily="18" charset="-127"/>
                <a:ea typeface="야놀자 야체 B" panose="02020603020101020101" pitchFamily="18" charset="-127"/>
              </a:rPr>
              <a:t>(</a:t>
            </a:r>
            <a:r>
              <a:rPr lang="zh-TW" altLang="en-US" sz="4000" b="1" kern="0" dirty="0">
                <a:ln w="3175">
                  <a:noFill/>
                </a:ln>
                <a:solidFill>
                  <a:srgbClr val="99FF66"/>
                </a:solidFill>
                <a:latin typeface="야놀자 야체 B" panose="02020603020101020101" pitchFamily="18" charset="-127"/>
                <a:ea typeface="야놀자 야체 B" panose="02020603020101020101" pitchFamily="18" charset="-127"/>
              </a:rPr>
              <a:t>逾期不予受理，視同棄權</a:t>
            </a:r>
            <a:r>
              <a:rPr lang="en-US" altLang="zh-TW" sz="4000" b="1" kern="0" dirty="0">
                <a:ln w="3175">
                  <a:noFill/>
                </a:ln>
                <a:solidFill>
                  <a:srgbClr val="99FF66"/>
                </a:solidFill>
                <a:latin typeface="야놀자 야체 B" panose="02020603020101020101" pitchFamily="18" charset="-127"/>
                <a:ea typeface="야놀자 야체 B" panose="02020603020101020101" pitchFamily="18" charset="-127"/>
              </a:rPr>
              <a:t>)</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1018839" y="1781329"/>
            <a:ext cx="7585910" cy="4524315"/>
          </a:xfrm>
          <a:prstGeom prst="rect">
            <a:avLst/>
          </a:prstGeom>
        </p:spPr>
        <p:txBody>
          <a:bodyPr wrap="square">
            <a:spAutoFit/>
          </a:bodyPr>
          <a:lstStyle/>
          <a:p>
            <a:pPr marL="571500" indent="-571500">
              <a:buFont typeface="Arial" panose="020B0604020202020204" pitchFamily="34" charset="0"/>
              <a:buChar char="•"/>
            </a:pPr>
            <a:r>
              <a:rPr lang="zh-TW" altLang="en-US" sz="3200" b="1" dirty="0">
                <a:latin typeface="微軟正黑體" panose="020B0604030504040204" pitchFamily="34" charset="-120"/>
                <a:ea typeface="微軟正黑體" panose="020B0604030504040204" pitchFamily="34" charset="-120"/>
              </a:rPr>
              <a:t>初選：</a:t>
            </a:r>
          </a:p>
          <a:p>
            <a:pPr lvl="1"/>
            <a:r>
              <a:rPr lang="en-US" altLang="zh-TW" sz="3200" b="1" u="sng" dirty="0">
                <a:solidFill>
                  <a:srgbClr val="0000FF"/>
                </a:solidFill>
                <a:latin typeface="微軟正黑體" panose="020B0604030504040204" pitchFamily="34" charset="-120"/>
                <a:ea typeface="微軟正黑體" panose="020B0604030504040204" pitchFamily="34" charset="-120"/>
              </a:rPr>
              <a:t>115</a:t>
            </a:r>
            <a:r>
              <a:rPr lang="zh-TW" altLang="en-US" sz="3200" b="1" u="sng" dirty="0">
                <a:solidFill>
                  <a:srgbClr val="0000FF"/>
                </a:solidFill>
                <a:latin typeface="微軟正黑體" panose="020B0604030504040204" pitchFamily="34" charset="-120"/>
                <a:ea typeface="微軟正黑體" panose="020B0604030504040204" pitchFamily="34" charset="-120"/>
              </a:rPr>
              <a:t>年</a:t>
            </a:r>
            <a:r>
              <a:rPr lang="en-US" altLang="zh-TW" sz="3200" b="1" u="sng" dirty="0">
                <a:solidFill>
                  <a:srgbClr val="0000FF"/>
                </a:solidFill>
                <a:latin typeface="微軟正黑體" panose="020B0604030504040204" pitchFamily="34" charset="-120"/>
                <a:ea typeface="微軟正黑體" panose="020B0604030504040204" pitchFamily="34" charset="-120"/>
              </a:rPr>
              <a:t>1</a:t>
            </a:r>
            <a:r>
              <a:rPr lang="zh-TW" altLang="en-US" sz="3200" b="1" u="sng" dirty="0">
                <a:solidFill>
                  <a:srgbClr val="0000FF"/>
                </a:solidFill>
                <a:latin typeface="微軟正黑體" panose="020B0604030504040204" pitchFamily="34" charset="-120"/>
                <a:ea typeface="微軟正黑體" panose="020B0604030504040204" pitchFamily="34" charset="-120"/>
              </a:rPr>
              <a:t>月</a:t>
            </a:r>
            <a:r>
              <a:rPr lang="en-US" altLang="zh-TW" sz="3200" b="1" u="sng" dirty="0">
                <a:solidFill>
                  <a:srgbClr val="0000FF"/>
                </a:solidFill>
                <a:latin typeface="微軟正黑體" panose="020B0604030504040204" pitchFamily="34" charset="-120"/>
                <a:ea typeface="微軟正黑體" panose="020B0604030504040204" pitchFamily="34" charset="-120"/>
              </a:rPr>
              <a:t>20</a:t>
            </a:r>
            <a:r>
              <a:rPr lang="zh-TW" altLang="en-US" sz="3200" b="1" u="sng" dirty="0">
                <a:solidFill>
                  <a:srgbClr val="0000FF"/>
                </a:solidFill>
                <a:latin typeface="微軟正黑體" panose="020B0604030504040204" pitchFamily="34" charset="-120"/>
                <a:ea typeface="微軟正黑體" panose="020B0604030504040204" pitchFamily="34" charset="-120"/>
              </a:rPr>
              <a:t>日</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en-US" sz="3200" b="1" u="sng" dirty="0">
                <a:solidFill>
                  <a:srgbClr val="0000FF"/>
                </a:solidFill>
                <a:latin typeface="微軟正黑體" panose="020B0604030504040204" pitchFamily="34" charset="-120"/>
                <a:ea typeface="微軟正黑體" panose="020B0604030504040204" pitchFamily="34" charset="-120"/>
              </a:rPr>
              <a:t>星期二</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en-US" sz="3200" b="1" u="sng" dirty="0">
                <a:solidFill>
                  <a:srgbClr val="0000FF"/>
                </a:solidFill>
                <a:latin typeface="微軟正黑體" panose="020B0604030504040204" pitchFamily="34" charset="-120"/>
                <a:ea typeface="微軟正黑體" panose="020B0604030504040204" pitchFamily="34" charset="-120"/>
              </a:rPr>
              <a:t>至</a:t>
            </a:r>
            <a:r>
              <a:rPr lang="en-US" altLang="zh-TW" sz="3200" b="1" u="sng" dirty="0">
                <a:solidFill>
                  <a:srgbClr val="0000FF"/>
                </a:solidFill>
                <a:latin typeface="微軟正黑體" panose="020B0604030504040204" pitchFamily="34" charset="-120"/>
                <a:ea typeface="微軟正黑體" panose="020B0604030504040204" pitchFamily="34" charset="-120"/>
              </a:rPr>
              <a:t>1</a:t>
            </a:r>
            <a:r>
              <a:rPr lang="zh-TW" altLang="en-US" sz="3200" b="1" u="sng" dirty="0">
                <a:solidFill>
                  <a:srgbClr val="0000FF"/>
                </a:solidFill>
                <a:latin typeface="微軟正黑體" panose="020B0604030504040204" pitchFamily="34" charset="-120"/>
                <a:ea typeface="微軟正黑體" panose="020B0604030504040204" pitchFamily="34" charset="-120"/>
              </a:rPr>
              <a:t>月</a:t>
            </a:r>
            <a:r>
              <a:rPr lang="en-US" altLang="zh-TW" sz="3200" b="1" u="sng" dirty="0">
                <a:solidFill>
                  <a:srgbClr val="0000FF"/>
                </a:solidFill>
                <a:latin typeface="微軟正黑體" panose="020B0604030504040204" pitchFamily="34" charset="-120"/>
                <a:ea typeface="微軟正黑體" panose="020B0604030504040204" pitchFamily="34" charset="-120"/>
              </a:rPr>
              <a:t>21</a:t>
            </a:r>
            <a:r>
              <a:rPr lang="zh-TW" altLang="en-US" sz="3200" b="1" u="sng" dirty="0">
                <a:solidFill>
                  <a:srgbClr val="0000FF"/>
                </a:solidFill>
                <a:latin typeface="微軟正黑體" panose="020B0604030504040204" pitchFamily="34" charset="-120"/>
                <a:ea typeface="微軟正黑體" panose="020B0604030504040204" pitchFamily="34" charset="-120"/>
              </a:rPr>
              <a:t>日</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en-US" sz="3200" b="1" u="sng" dirty="0">
                <a:solidFill>
                  <a:srgbClr val="0000FF"/>
                </a:solidFill>
                <a:latin typeface="微軟正黑體" panose="020B0604030504040204" pitchFamily="34" charset="-120"/>
                <a:ea typeface="微軟正黑體" panose="020B0604030504040204" pitchFamily="34" charset="-120"/>
              </a:rPr>
              <a:t>星期三</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en-US" sz="3200" b="1" dirty="0">
                <a:latin typeface="微軟正黑體" panose="020B0604030504040204" pitchFamily="34" charset="-120"/>
                <a:ea typeface="微軟正黑體" panose="020B0604030504040204" pitchFamily="34" charset="-120"/>
              </a:rPr>
              <a:t>每日上午</a:t>
            </a:r>
            <a:r>
              <a:rPr lang="en-US" altLang="zh-TW" sz="3200" b="1" dirty="0">
                <a:latin typeface="微軟正黑體" panose="020B0604030504040204" pitchFamily="34" charset="-120"/>
                <a:ea typeface="微軟正黑體" panose="020B0604030504040204" pitchFamily="34" charset="-120"/>
              </a:rPr>
              <a:t>8</a:t>
            </a:r>
            <a:r>
              <a:rPr lang="zh-TW" altLang="en-US" sz="3200" b="1" dirty="0">
                <a:latin typeface="微軟正黑體" panose="020B0604030504040204" pitchFamily="34" charset="-120"/>
                <a:ea typeface="微軟正黑體" panose="020B0604030504040204" pitchFamily="34" charset="-120"/>
              </a:rPr>
              <a:t>時</a:t>
            </a:r>
            <a:r>
              <a:rPr lang="en-US" altLang="zh-TW" sz="3200" b="1" dirty="0">
                <a:latin typeface="微軟正黑體" panose="020B0604030504040204" pitchFamily="34" charset="-120"/>
                <a:ea typeface="微軟正黑體" panose="020B0604030504040204" pitchFamily="34" charset="-120"/>
              </a:rPr>
              <a:t>30</a:t>
            </a:r>
            <a:r>
              <a:rPr lang="zh-TW" altLang="en-US" sz="3200" b="1" dirty="0">
                <a:latin typeface="微軟正黑體" panose="020B0604030504040204" pitchFamily="34" charset="-120"/>
                <a:ea typeface="微軟正黑體" panose="020B0604030504040204" pitchFamily="34" charset="-120"/>
              </a:rPr>
              <a:t>分至下午</a:t>
            </a:r>
            <a:r>
              <a:rPr lang="en-US" altLang="zh-TW" sz="3200" b="1" dirty="0">
                <a:latin typeface="微軟正黑體" panose="020B0604030504040204" pitchFamily="34" charset="-120"/>
                <a:ea typeface="微軟正黑體" panose="020B0604030504040204" pitchFamily="34" charset="-120"/>
              </a:rPr>
              <a:t>4</a:t>
            </a:r>
            <a:r>
              <a:rPr lang="zh-TW" altLang="en-US" sz="3200" b="1" dirty="0">
                <a:latin typeface="微軟正黑體" panose="020B0604030504040204" pitchFamily="34" charset="-120"/>
                <a:ea typeface="微軟正黑體" panose="020B0604030504040204" pitchFamily="34" charset="-120"/>
              </a:rPr>
              <a:t>時。</a:t>
            </a:r>
            <a:endParaRPr lang="en-US" altLang="zh-TW" sz="3200" b="1" dirty="0">
              <a:latin typeface="微軟正黑體" panose="020B0604030504040204" pitchFamily="34" charset="-120"/>
              <a:ea typeface="微軟正黑體" panose="020B0604030504040204" pitchFamily="34" charset="-120"/>
            </a:endParaRPr>
          </a:p>
          <a:p>
            <a:pPr lvl="1"/>
            <a:endParaRPr lang="en-US" altLang="zh-TW" sz="3200" b="1" dirty="0">
              <a:solidFill>
                <a:srgbClr val="0000FF"/>
              </a:solidFill>
              <a:latin typeface="微軟正黑體" panose="020B0604030504040204" pitchFamily="34" charset="-120"/>
              <a:ea typeface="微軟正黑體" panose="020B0604030504040204" pitchFamily="34" charset="-120"/>
            </a:endParaRPr>
          </a:p>
          <a:p>
            <a:pPr marL="571500" indent="-571500">
              <a:buFont typeface="Arial" panose="020B0604020202020204" pitchFamily="34" charset="0"/>
              <a:buChar char="•"/>
            </a:pPr>
            <a:r>
              <a:rPr lang="zh-TW" altLang="en-US" sz="3200" b="1" dirty="0">
                <a:latin typeface="微軟正黑體" panose="020B0604030504040204" pitchFamily="34" charset="-120"/>
                <a:ea typeface="微軟正黑體" panose="020B0604030504040204" pitchFamily="34" charset="-120"/>
              </a:rPr>
              <a:t>複選：</a:t>
            </a:r>
          </a:p>
          <a:p>
            <a:pPr lvl="1"/>
            <a:r>
              <a:rPr lang="en-US" altLang="zh-TW" sz="3200" b="1" u="sng" dirty="0">
                <a:solidFill>
                  <a:srgbClr val="0000FF"/>
                </a:solidFill>
                <a:latin typeface="微軟正黑體" panose="020B0604030504040204" pitchFamily="34" charset="-120"/>
                <a:ea typeface="微軟正黑體" panose="020B0604030504040204" pitchFamily="34" charset="-120"/>
              </a:rPr>
              <a:t>115</a:t>
            </a:r>
            <a:r>
              <a:rPr lang="zh-TW" altLang="en-US" sz="3200" b="1" u="sng" dirty="0">
                <a:solidFill>
                  <a:srgbClr val="0000FF"/>
                </a:solidFill>
                <a:latin typeface="微軟正黑體" panose="020B0604030504040204" pitchFamily="34" charset="-120"/>
                <a:ea typeface="微軟正黑體" panose="020B0604030504040204" pitchFamily="34" charset="-120"/>
              </a:rPr>
              <a:t>年</a:t>
            </a:r>
            <a:r>
              <a:rPr lang="en-US" altLang="zh-TW" sz="3200" b="1" u="sng" dirty="0">
                <a:solidFill>
                  <a:srgbClr val="0000FF"/>
                </a:solidFill>
                <a:latin typeface="微軟正黑體" panose="020B0604030504040204" pitchFamily="34" charset="-120"/>
                <a:ea typeface="微軟正黑體" panose="020B0604030504040204" pitchFamily="34" charset="-120"/>
              </a:rPr>
              <a:t>3</a:t>
            </a:r>
            <a:r>
              <a:rPr lang="zh-TW" altLang="en-US" sz="3200" b="1" u="sng" dirty="0">
                <a:solidFill>
                  <a:srgbClr val="0000FF"/>
                </a:solidFill>
                <a:latin typeface="微軟正黑體" panose="020B0604030504040204" pitchFamily="34" charset="-120"/>
                <a:ea typeface="微軟正黑體" panose="020B0604030504040204" pitchFamily="34" charset="-120"/>
              </a:rPr>
              <a:t>月</a:t>
            </a:r>
            <a:r>
              <a:rPr lang="en-US" altLang="zh-TW" sz="3200" b="1" u="sng" dirty="0">
                <a:solidFill>
                  <a:srgbClr val="0000FF"/>
                </a:solidFill>
                <a:latin typeface="微軟正黑體" panose="020B0604030504040204" pitchFamily="34" charset="-120"/>
                <a:ea typeface="微軟正黑體" panose="020B0604030504040204" pitchFamily="34" charset="-120"/>
              </a:rPr>
              <a:t>23</a:t>
            </a:r>
            <a:r>
              <a:rPr lang="zh-TW" altLang="en-US" sz="3200" b="1" u="sng" dirty="0">
                <a:solidFill>
                  <a:srgbClr val="0000FF"/>
                </a:solidFill>
                <a:latin typeface="微軟正黑體" panose="020B0604030504040204" pitchFamily="34" charset="-120"/>
                <a:ea typeface="微軟正黑體" panose="020B0604030504040204" pitchFamily="34" charset="-120"/>
              </a:rPr>
              <a:t>日</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en-US" sz="3200" b="1" u="sng" dirty="0">
                <a:solidFill>
                  <a:srgbClr val="0000FF"/>
                </a:solidFill>
                <a:latin typeface="微軟正黑體" panose="020B0604030504040204" pitchFamily="34" charset="-120"/>
                <a:ea typeface="微軟正黑體" panose="020B0604030504040204" pitchFamily="34" charset="-120"/>
              </a:rPr>
              <a:t>星期一</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en-US" sz="3200" b="1" u="sng" dirty="0">
                <a:solidFill>
                  <a:srgbClr val="0000FF"/>
                </a:solidFill>
                <a:latin typeface="微軟正黑體" panose="020B0604030504040204" pitchFamily="34" charset="-120"/>
                <a:ea typeface="微軟正黑體" panose="020B0604030504040204" pitchFamily="34" charset="-120"/>
              </a:rPr>
              <a:t>至</a:t>
            </a:r>
            <a:r>
              <a:rPr lang="en-US" altLang="zh-TW" sz="3200" b="1" u="sng" dirty="0">
                <a:solidFill>
                  <a:srgbClr val="0000FF"/>
                </a:solidFill>
                <a:latin typeface="微軟正黑體" panose="020B0604030504040204" pitchFamily="34" charset="-120"/>
                <a:ea typeface="微軟正黑體" panose="020B0604030504040204" pitchFamily="34" charset="-120"/>
              </a:rPr>
              <a:t>3</a:t>
            </a:r>
            <a:r>
              <a:rPr lang="zh-TW" altLang="en-US" sz="3200" b="1" u="sng" dirty="0">
                <a:solidFill>
                  <a:srgbClr val="0000FF"/>
                </a:solidFill>
                <a:latin typeface="微軟正黑體" panose="020B0604030504040204" pitchFamily="34" charset="-120"/>
                <a:ea typeface="微軟正黑體" panose="020B0604030504040204" pitchFamily="34" charset="-120"/>
              </a:rPr>
              <a:t>月</a:t>
            </a:r>
            <a:r>
              <a:rPr lang="en-US" altLang="zh-TW" sz="3200" b="1" u="sng" dirty="0">
                <a:solidFill>
                  <a:srgbClr val="0000FF"/>
                </a:solidFill>
                <a:latin typeface="微軟正黑體" panose="020B0604030504040204" pitchFamily="34" charset="-120"/>
                <a:ea typeface="微軟正黑體" panose="020B0604030504040204" pitchFamily="34" charset="-120"/>
              </a:rPr>
              <a:t>24</a:t>
            </a:r>
            <a:r>
              <a:rPr lang="zh-TW" altLang="en-US" sz="3200" b="1" u="sng" dirty="0">
                <a:solidFill>
                  <a:srgbClr val="0000FF"/>
                </a:solidFill>
                <a:latin typeface="微軟正黑體" panose="020B0604030504040204" pitchFamily="34" charset="-120"/>
                <a:ea typeface="微軟正黑體" panose="020B0604030504040204" pitchFamily="34" charset="-120"/>
              </a:rPr>
              <a:t>日</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en-US" sz="3200" b="1" u="sng" dirty="0">
                <a:solidFill>
                  <a:srgbClr val="0000FF"/>
                </a:solidFill>
                <a:latin typeface="微軟正黑體" panose="020B0604030504040204" pitchFamily="34" charset="-120"/>
                <a:ea typeface="微軟正黑體" panose="020B0604030504040204" pitchFamily="34" charset="-120"/>
              </a:rPr>
              <a:t>星期二</a:t>
            </a:r>
            <a:r>
              <a:rPr lang="en-US" altLang="zh-TW" sz="3200" b="1" u="sng" dirty="0">
                <a:solidFill>
                  <a:srgbClr val="0000FF"/>
                </a:solidFill>
                <a:latin typeface="微軟正黑體" panose="020B0604030504040204" pitchFamily="34" charset="-120"/>
                <a:ea typeface="微軟正黑體" panose="020B0604030504040204" pitchFamily="34" charset="-120"/>
              </a:rPr>
              <a:t>)</a:t>
            </a:r>
            <a:r>
              <a:rPr lang="zh-TW" altLang="en-US" sz="3200" b="1" dirty="0">
                <a:latin typeface="微軟正黑體" panose="020B0604030504040204" pitchFamily="34" charset="-120"/>
                <a:ea typeface="微軟正黑體" panose="020B0604030504040204" pitchFamily="34" charset="-120"/>
              </a:rPr>
              <a:t>每日上午</a:t>
            </a:r>
            <a:r>
              <a:rPr lang="en-US" altLang="zh-TW" sz="3200" b="1" dirty="0">
                <a:latin typeface="微軟正黑體" panose="020B0604030504040204" pitchFamily="34" charset="-120"/>
                <a:ea typeface="微軟正黑體" panose="020B0604030504040204" pitchFamily="34" charset="-120"/>
              </a:rPr>
              <a:t>8</a:t>
            </a:r>
            <a:r>
              <a:rPr lang="zh-TW" altLang="en-US" sz="3200" b="1" dirty="0">
                <a:latin typeface="微軟正黑體" panose="020B0604030504040204" pitchFamily="34" charset="-120"/>
                <a:ea typeface="微軟正黑體" panose="020B0604030504040204" pitchFamily="34" charset="-120"/>
              </a:rPr>
              <a:t>時</a:t>
            </a:r>
            <a:r>
              <a:rPr lang="en-US" altLang="zh-TW" sz="3200" b="1" dirty="0">
                <a:latin typeface="微軟正黑體" panose="020B0604030504040204" pitchFamily="34" charset="-120"/>
                <a:ea typeface="微軟正黑體" panose="020B0604030504040204" pitchFamily="34" charset="-120"/>
              </a:rPr>
              <a:t>30</a:t>
            </a:r>
            <a:r>
              <a:rPr lang="zh-TW" altLang="en-US" sz="3200" b="1" dirty="0">
                <a:latin typeface="微軟正黑體" panose="020B0604030504040204" pitchFamily="34" charset="-120"/>
                <a:ea typeface="微軟正黑體" panose="020B0604030504040204" pitchFamily="34" charset="-120"/>
              </a:rPr>
              <a:t>分至下午</a:t>
            </a:r>
            <a:r>
              <a:rPr lang="en-US" altLang="zh-TW" sz="3200" b="1" dirty="0">
                <a:latin typeface="微軟正黑體" panose="020B0604030504040204" pitchFamily="34" charset="-120"/>
                <a:ea typeface="微軟正黑體" panose="020B0604030504040204" pitchFamily="34" charset="-120"/>
              </a:rPr>
              <a:t>4</a:t>
            </a:r>
            <a:r>
              <a:rPr lang="zh-TW" altLang="en-US" sz="3200" b="1" dirty="0">
                <a:latin typeface="微軟正黑體" panose="020B0604030504040204" pitchFamily="34" charset="-120"/>
                <a:ea typeface="微軟正黑體" panose="020B0604030504040204" pitchFamily="34" charset="-120"/>
              </a:rPr>
              <a:t>時。經初選合格者自行向原初選報名學校輔導處室報名。</a:t>
            </a:r>
          </a:p>
        </p:txBody>
      </p:sp>
    </p:spTree>
    <p:extLst>
      <p:ext uri="{BB962C8B-B14F-4D97-AF65-F5344CB8AC3E}">
        <p14:creationId xmlns:p14="http://schemas.microsoft.com/office/powerpoint/2010/main" val="2456940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406984" y="169402"/>
            <a:ext cx="433003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初選報名手續</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-1 </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958454" y="1830920"/>
            <a:ext cx="7585910" cy="4131900"/>
          </a:xfrm>
          <a:prstGeom prst="rect">
            <a:avLst/>
          </a:prstGeom>
        </p:spPr>
        <p:txBody>
          <a:bodyPr wrap="square">
            <a:spAutoFit/>
          </a:bodyPr>
          <a:lstStyle/>
          <a:p>
            <a:pPr>
              <a:lnSpc>
                <a:spcPts val="3500"/>
              </a:lnSpc>
              <a:spcBef>
                <a:spcPts val="0"/>
              </a:spcBef>
            </a:pPr>
            <a:r>
              <a:rPr lang="en-US" altLang="zh-TW" sz="2800" b="1" dirty="0">
                <a:latin typeface="微軟正黑體" panose="020B0604030504040204" pitchFamily="34" charset="-120"/>
                <a:ea typeface="微軟正黑體" panose="020B0604030504040204" pitchFamily="34" charset="-120"/>
              </a:rPr>
              <a:t>1.</a:t>
            </a:r>
            <a:r>
              <a:rPr lang="zh-TW" altLang="en-US" sz="2800" b="1" dirty="0">
                <a:latin typeface="微軟正黑體" panose="020B0604030504040204" pitchFamily="34" charset="-120"/>
                <a:ea typeface="微軟正黑體" panose="020B0604030504040204" pitchFamily="34" charset="-120"/>
              </a:rPr>
              <a:t>團體報名：統一造冊</a:t>
            </a:r>
          </a:p>
          <a:p>
            <a:pPr>
              <a:lnSpc>
                <a:spcPts val="3500"/>
              </a:lnSpc>
              <a:spcBef>
                <a:spcPts val="0"/>
              </a:spcBef>
            </a:pPr>
            <a:r>
              <a:rPr lang="zh-TW" altLang="en-US" sz="2800" b="1" dirty="0">
                <a:latin typeface="微軟正黑體" panose="020B0604030504040204" pitchFamily="34" charset="-120"/>
                <a:ea typeface="微軟正黑體" panose="020B0604030504040204" pitchFamily="34" charset="-120"/>
              </a:rPr>
              <a:t>（</a:t>
            </a:r>
            <a:r>
              <a:rPr lang="en-US" altLang="zh-TW" sz="2800" b="1" dirty="0">
                <a:latin typeface="微軟正黑體" panose="020B0604030504040204" pitchFamily="34" charset="-120"/>
                <a:ea typeface="微軟正黑體" panose="020B0604030504040204" pitchFamily="34" charset="-120"/>
              </a:rPr>
              <a:t>1</a:t>
            </a:r>
            <a:r>
              <a:rPr lang="zh-TW" altLang="en-US" sz="2800" b="1" dirty="0">
                <a:latin typeface="微軟正黑體" panose="020B0604030504040204" pitchFamily="34" charset="-120"/>
                <a:ea typeface="微軟正黑體" panose="020B0604030504040204" pitchFamily="34" charset="-120"/>
              </a:rPr>
              <a:t>）初選報名表。</a:t>
            </a:r>
          </a:p>
          <a:p>
            <a:pPr>
              <a:lnSpc>
                <a:spcPts val="3500"/>
              </a:lnSpc>
              <a:spcBef>
                <a:spcPts val="0"/>
              </a:spcBef>
            </a:pPr>
            <a:r>
              <a:rPr lang="zh-TW" altLang="en-US" sz="2800" b="1" dirty="0">
                <a:latin typeface="微軟正黑體" panose="020B0604030504040204" pitchFamily="34" charset="-120"/>
                <a:ea typeface="微軟正黑體" panose="020B0604030504040204" pitchFamily="34" charset="-120"/>
              </a:rPr>
              <a:t>（</a:t>
            </a:r>
            <a:r>
              <a:rPr lang="en-US" altLang="zh-TW" sz="2800" b="1" dirty="0">
                <a:latin typeface="微軟正黑體" panose="020B0604030504040204" pitchFamily="34" charset="-120"/>
                <a:ea typeface="微軟正黑體" panose="020B0604030504040204" pitchFamily="34" charset="-120"/>
              </a:rPr>
              <a:t>2</a:t>
            </a:r>
            <a:r>
              <a:rPr lang="zh-TW" altLang="en-US" sz="2800" b="1" dirty="0">
                <a:latin typeface="微軟正黑體" panose="020B0604030504040204" pitchFamily="34" charset="-120"/>
                <a:ea typeface="微軟正黑體" panose="020B0604030504040204" pitchFamily="34" charset="-120"/>
              </a:rPr>
              <a:t>）二吋半身相片</a:t>
            </a:r>
            <a:r>
              <a:rPr lang="en-US" altLang="zh-TW" sz="2800" b="1" dirty="0">
                <a:latin typeface="微軟正黑體" panose="020B0604030504040204" pitchFamily="34" charset="-120"/>
                <a:ea typeface="微軟正黑體" panose="020B0604030504040204" pitchFamily="34" charset="-120"/>
              </a:rPr>
              <a:t>2</a:t>
            </a:r>
            <a:r>
              <a:rPr lang="zh-TW" altLang="en-US" sz="2800" b="1" dirty="0">
                <a:latin typeface="微軟正黑體" panose="020B0604030504040204" pitchFamily="34" charset="-120"/>
                <a:ea typeface="微軟正黑體" panose="020B0604030504040204" pitchFamily="34" charset="-120"/>
              </a:rPr>
              <a:t>張</a:t>
            </a:r>
            <a:r>
              <a:rPr lang="zh-TW" altLang="en-US" sz="2800" b="1" dirty="0">
                <a:solidFill>
                  <a:srgbClr val="0000FF"/>
                </a:solidFill>
                <a:latin typeface="微軟正黑體" panose="020B0604030504040204" pitchFamily="34" charset="-120"/>
                <a:ea typeface="微軟正黑體" panose="020B0604030504040204" pitchFamily="34" charset="-120"/>
              </a:rPr>
              <a:t>（最近半年內相片，</a:t>
            </a:r>
            <a:endParaRPr lang="en-US" altLang="zh-TW" sz="2800" b="1" dirty="0">
              <a:solidFill>
                <a:srgbClr val="0000FF"/>
              </a:solidFill>
              <a:latin typeface="微軟正黑體" panose="020B0604030504040204" pitchFamily="34" charset="-120"/>
              <a:ea typeface="微軟正黑體" panose="020B0604030504040204" pitchFamily="34" charset="-120"/>
            </a:endParaRPr>
          </a:p>
          <a:p>
            <a:pPr>
              <a:lnSpc>
                <a:spcPts val="3500"/>
              </a:lnSpc>
              <a:spcBef>
                <a:spcPts val="0"/>
              </a:spcBef>
            </a:pPr>
            <a:r>
              <a:rPr lang="zh-TW" altLang="en-US" sz="2800" b="1" dirty="0">
                <a:solidFill>
                  <a:srgbClr val="0000FF"/>
                </a:solidFill>
                <a:latin typeface="微軟正黑體" panose="020B0604030504040204" pitchFamily="34" charset="-120"/>
                <a:ea typeface="微軟正黑體" panose="020B0604030504040204" pitchFamily="34" charset="-120"/>
              </a:rPr>
              <a:t>          報名表貼 </a:t>
            </a:r>
            <a:r>
              <a:rPr lang="en-US" altLang="zh-TW" sz="2800" b="1" dirty="0">
                <a:solidFill>
                  <a:srgbClr val="0000FF"/>
                </a:solidFill>
                <a:latin typeface="微軟正黑體" panose="020B0604030504040204" pitchFamily="34" charset="-120"/>
                <a:ea typeface="微軟正黑體" panose="020B0604030504040204" pitchFamily="34" charset="-120"/>
              </a:rPr>
              <a:t>1 </a:t>
            </a:r>
            <a:r>
              <a:rPr lang="zh-TW" altLang="en-US" sz="2800" b="1" dirty="0">
                <a:solidFill>
                  <a:srgbClr val="0000FF"/>
                </a:solidFill>
                <a:latin typeface="微軟正黑體" panose="020B0604030504040204" pitchFamily="34" charset="-120"/>
                <a:ea typeface="微軟正黑體" panose="020B0604030504040204" pitchFamily="34" charset="-120"/>
              </a:rPr>
              <a:t>張，並另繳 </a:t>
            </a:r>
            <a:r>
              <a:rPr lang="en-US" altLang="zh-TW" sz="2800" b="1" dirty="0">
                <a:solidFill>
                  <a:srgbClr val="0000FF"/>
                </a:solidFill>
                <a:latin typeface="微軟正黑體" panose="020B0604030504040204" pitchFamily="34" charset="-120"/>
                <a:ea typeface="微軟正黑體" panose="020B0604030504040204" pitchFamily="34" charset="-120"/>
              </a:rPr>
              <a:t>1 </a:t>
            </a:r>
            <a:r>
              <a:rPr lang="zh-TW" altLang="en-US" sz="2800" b="1" dirty="0">
                <a:solidFill>
                  <a:srgbClr val="0000FF"/>
                </a:solidFill>
                <a:latin typeface="微軟正黑體" panose="020B0604030504040204" pitchFamily="34" charset="-120"/>
                <a:ea typeface="微軟正黑體" panose="020B0604030504040204" pitchFamily="34" charset="-120"/>
              </a:rPr>
              <a:t>張）</a:t>
            </a:r>
            <a:r>
              <a:rPr lang="zh-TW" altLang="en-US" sz="2800" b="1" dirty="0">
                <a:latin typeface="微軟正黑體" panose="020B0604030504040204" pitchFamily="34" charset="-120"/>
                <a:ea typeface="微軟正黑體" panose="020B0604030504040204" pitchFamily="34" charset="-120"/>
              </a:rPr>
              <a:t>。</a:t>
            </a:r>
          </a:p>
          <a:p>
            <a:pPr>
              <a:lnSpc>
                <a:spcPts val="3500"/>
              </a:lnSpc>
              <a:spcBef>
                <a:spcPts val="0"/>
              </a:spcBef>
            </a:pPr>
            <a:r>
              <a:rPr lang="zh-TW" altLang="en-US" sz="2800" b="1" dirty="0">
                <a:latin typeface="微軟正黑體" panose="020B0604030504040204" pitchFamily="34" charset="-120"/>
                <a:ea typeface="微軟正黑體" panose="020B0604030504040204" pitchFamily="34" charset="-120"/>
              </a:rPr>
              <a:t>（</a:t>
            </a:r>
            <a:r>
              <a:rPr lang="en-US" altLang="zh-TW" sz="2800" b="1" dirty="0">
                <a:latin typeface="微軟正黑體" panose="020B0604030504040204" pitchFamily="34" charset="-120"/>
                <a:ea typeface="微軟正黑體" panose="020B0604030504040204" pitchFamily="34" charset="-120"/>
              </a:rPr>
              <a:t>3</a:t>
            </a:r>
            <a:r>
              <a:rPr lang="zh-TW" altLang="en-US" sz="2800" b="1" dirty="0">
                <a:latin typeface="微軟正黑體" panose="020B0604030504040204" pitchFamily="34" charset="-120"/>
                <a:ea typeface="微軟正黑體" panose="020B0604030504040204" pitchFamily="34" charset="-120"/>
              </a:rPr>
              <a:t>）</a:t>
            </a:r>
            <a:r>
              <a:rPr lang="zh-TW" altLang="zh-TW" sz="2800" b="1"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戶口名簿</a:t>
            </a:r>
            <a:r>
              <a:rPr lang="zh-TW" altLang="zh-TW" sz="2800" b="1" dirty="0">
                <a:latin typeface="微軟正黑體" panose="020B0604030504040204" pitchFamily="34" charset="-120"/>
                <a:ea typeface="微軟正黑體" panose="020B0604030504040204" pitchFamily="34" charset="-120"/>
                <a:cs typeface="Times New Roman" panose="02020603050405020304" pitchFamily="18" charset="0"/>
              </a:rPr>
              <a:t>或戶籍謄本</a:t>
            </a:r>
            <a:r>
              <a:rPr lang="zh-TW" altLang="zh-TW" sz="2800" b="1"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正本（驗後發還）、</a:t>
            </a:r>
            <a:endParaRPr lang="en-US" altLang="zh-TW" sz="2800" b="1"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endParaRPr>
          </a:p>
          <a:p>
            <a:pPr>
              <a:lnSpc>
                <a:spcPts val="3500"/>
              </a:lnSpc>
              <a:spcBef>
                <a:spcPts val="0"/>
              </a:spcBef>
            </a:pPr>
            <a:r>
              <a:rPr lang="zh-TW" altLang="en-US" sz="2800" b="1"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zh-TW" sz="2800" b="1"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影本留存</a:t>
            </a:r>
            <a:r>
              <a:rPr lang="zh-TW" altLang="en-US" sz="2800" b="1" dirty="0">
                <a:latin typeface="微軟正黑體" panose="020B0604030504040204" pitchFamily="34" charset="-120"/>
                <a:ea typeface="微軟正黑體" panose="020B0604030504040204" pitchFamily="34" charset="-120"/>
              </a:rPr>
              <a:t>。</a:t>
            </a:r>
          </a:p>
          <a:p>
            <a:pPr>
              <a:lnSpc>
                <a:spcPts val="3500"/>
              </a:lnSpc>
              <a:spcBef>
                <a:spcPts val="0"/>
              </a:spcBef>
            </a:pPr>
            <a:r>
              <a:rPr lang="zh-TW" altLang="en-US" sz="2800" b="1" dirty="0">
                <a:latin typeface="微軟正黑體" panose="020B0604030504040204" pitchFamily="34" charset="-120"/>
                <a:ea typeface="微軟正黑體" panose="020B0604030504040204" pitchFamily="34" charset="-120"/>
              </a:rPr>
              <a:t>（</a:t>
            </a:r>
            <a:r>
              <a:rPr lang="en-US" altLang="zh-TW" sz="2800" b="1" dirty="0">
                <a:latin typeface="微軟正黑體" panose="020B0604030504040204" pitchFamily="34" charset="-120"/>
                <a:ea typeface="微軟正黑體" panose="020B0604030504040204" pitchFamily="34" charset="-120"/>
              </a:rPr>
              <a:t>4</a:t>
            </a:r>
            <a:r>
              <a:rPr lang="zh-TW" altLang="en-US" sz="2800" b="1" dirty="0">
                <a:latin typeface="微軟正黑體" panose="020B0604030504040204" pitchFamily="34" charset="-120"/>
                <a:ea typeface="微軟正黑體" panose="020B0604030504040204" pitchFamily="34" charset="-120"/>
              </a:rPr>
              <a:t>）初選報名費</a:t>
            </a:r>
            <a:r>
              <a:rPr lang="en-US" altLang="zh-TW" sz="2800" b="1" dirty="0">
                <a:latin typeface="微軟正黑體" panose="020B0604030504040204" pitchFamily="34" charset="-120"/>
                <a:ea typeface="微軟正黑體" panose="020B0604030504040204" pitchFamily="34" charset="-120"/>
              </a:rPr>
              <a:t>800</a:t>
            </a:r>
            <a:r>
              <a:rPr lang="zh-TW" altLang="en-US" sz="2800" b="1" dirty="0">
                <a:latin typeface="微軟正黑體" panose="020B0604030504040204" pitchFamily="34" charset="-120"/>
                <a:ea typeface="微軟正黑體" panose="020B0604030504040204" pitchFamily="34" charset="-120"/>
              </a:rPr>
              <a:t>元整（低</a:t>
            </a:r>
            <a:r>
              <a:rPr lang="zh-TW" altLang="en-US" sz="2800" b="1" dirty="0">
                <a:latin typeface="新細明體" panose="02020500000000000000" pitchFamily="18" charset="-120"/>
                <a:ea typeface="新細明體" panose="02020500000000000000" pitchFamily="18" charset="-120"/>
              </a:rPr>
              <a:t>、</a:t>
            </a:r>
            <a:r>
              <a:rPr lang="zh-TW" altLang="en-US" sz="2800" b="1" dirty="0">
                <a:latin typeface="微軟正黑體" panose="020B0604030504040204" pitchFamily="34" charset="-120"/>
                <a:ea typeface="微軟正黑體" panose="020B0604030504040204" pitchFamily="34" charset="-120"/>
              </a:rPr>
              <a:t>中低收入戶學 </a:t>
            </a:r>
            <a:endParaRPr lang="en-US" altLang="zh-TW" sz="2800" b="1" dirty="0">
              <a:latin typeface="微軟正黑體" panose="020B0604030504040204" pitchFamily="34" charset="-120"/>
              <a:ea typeface="微軟正黑體" panose="020B0604030504040204" pitchFamily="34" charset="-120"/>
            </a:endParaRPr>
          </a:p>
          <a:p>
            <a:pPr>
              <a:lnSpc>
                <a:spcPts val="3500"/>
              </a:lnSpc>
              <a:spcBef>
                <a:spcPts val="0"/>
              </a:spcBef>
            </a:pPr>
            <a:r>
              <a:rPr lang="zh-TW" altLang="en-US" sz="2800" b="1" dirty="0">
                <a:latin typeface="微軟正黑體" panose="020B0604030504040204" pitchFamily="34" charset="-120"/>
                <a:ea typeface="微軟正黑體" panose="020B0604030504040204" pitchFamily="34" charset="-120"/>
              </a:rPr>
              <a:t>           生免繳，惟應繳驗由戶籍所在地區公所核</a:t>
            </a:r>
            <a:endParaRPr lang="en-US" altLang="zh-TW" sz="2800" b="1" dirty="0">
              <a:latin typeface="微軟正黑體" panose="020B0604030504040204" pitchFamily="34" charset="-120"/>
              <a:ea typeface="微軟正黑體" panose="020B0604030504040204" pitchFamily="34" charset="-120"/>
            </a:endParaRPr>
          </a:p>
          <a:p>
            <a:pPr>
              <a:lnSpc>
                <a:spcPts val="3500"/>
              </a:lnSpc>
              <a:spcBef>
                <a:spcPts val="0"/>
              </a:spcBef>
            </a:pPr>
            <a:r>
              <a:rPr lang="zh-TW" altLang="en-US" sz="2800" b="1" dirty="0">
                <a:latin typeface="微軟正黑體" panose="020B0604030504040204" pitchFamily="34" charset="-120"/>
                <a:ea typeface="微軟正黑體" panose="020B0604030504040204" pitchFamily="34" charset="-120"/>
              </a:rPr>
              <a:t>           發之報名時有效期限內相關證明）。</a:t>
            </a:r>
          </a:p>
        </p:txBody>
      </p:sp>
    </p:spTree>
    <p:extLst>
      <p:ext uri="{BB962C8B-B14F-4D97-AF65-F5344CB8AC3E}">
        <p14:creationId xmlns:p14="http://schemas.microsoft.com/office/powerpoint/2010/main" val="3944632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圖片 21">
            <a:extLst>
              <a:ext uri="{FF2B5EF4-FFF2-40B4-BE49-F238E27FC236}">
                <a16:creationId xmlns:a16="http://schemas.microsoft.com/office/drawing/2014/main" id="{6FE8D168-A7B1-4C90-AE6E-4CE7ABC651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021" y="5986150"/>
            <a:ext cx="2123728" cy="442605"/>
          </a:xfrm>
          <a:prstGeom prst="rect">
            <a:avLst/>
          </a:prstGeom>
        </p:spPr>
      </p:pic>
      <p:sp>
        <p:nvSpPr>
          <p:cNvPr id="23" name="직사각형 20">
            <a:extLst>
              <a:ext uri="{FF2B5EF4-FFF2-40B4-BE49-F238E27FC236}">
                <a16:creationId xmlns:a16="http://schemas.microsoft.com/office/drawing/2014/main" id="{E9355326-B46D-4E8E-A2C7-A7B68A32D9E3}"/>
              </a:ext>
            </a:extLst>
          </p:cNvPr>
          <p:cNvSpPr/>
          <p:nvPr/>
        </p:nvSpPr>
        <p:spPr>
          <a:xfrm>
            <a:off x="2406984" y="169402"/>
            <a:ext cx="4330032" cy="769441"/>
          </a:xfrm>
          <a:prstGeom prst="rect">
            <a:avLst/>
          </a:prstGeom>
        </p:spPr>
        <p:txBody>
          <a:bodyPr wrap="none">
            <a:spAutoFit/>
          </a:bodyPr>
          <a:lstStyle/>
          <a:p>
            <a:pPr algn="ct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初選報名手續</a:t>
            </a:r>
            <a:r>
              <a:rPr lang="en-US" altLang="zh-TW"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a:t>
            </a:r>
            <a:r>
              <a:rPr lang="zh-TW" altLang="en-US" sz="4400" b="1" kern="0" dirty="0">
                <a:ln w="3175">
                  <a:noFill/>
                </a:ln>
                <a:solidFill>
                  <a:srgbClr val="FFC000">
                    <a:lumMod val="60000"/>
                    <a:lumOff val="40000"/>
                  </a:srgbClr>
                </a:solidFill>
                <a:latin typeface="야놀자 야체 B" panose="02020603020101020101" pitchFamily="18" charset="-127"/>
                <a:ea typeface="야놀자 야체 B" panose="02020603020101020101" pitchFamily="18" charset="-127"/>
              </a:rPr>
              <a:t>２</a:t>
            </a:r>
            <a:endParaRPr lang="en-US" altLang="ko-KR" sz="4400" b="1" kern="0" dirty="0">
              <a:ln w="3175">
                <a:noFill/>
              </a:ln>
              <a:solidFill>
                <a:srgbClr val="99FF66"/>
              </a:solidFill>
              <a:latin typeface="야놀자 야체 B" panose="02020603020101020101" pitchFamily="18" charset="-127"/>
              <a:ea typeface="야놀자 야체 B" panose="02020603020101020101" pitchFamily="18" charset="-127"/>
            </a:endParaRPr>
          </a:p>
        </p:txBody>
      </p:sp>
      <p:sp>
        <p:nvSpPr>
          <p:cNvPr id="24" name="矩形 23">
            <a:extLst>
              <a:ext uri="{FF2B5EF4-FFF2-40B4-BE49-F238E27FC236}">
                <a16:creationId xmlns:a16="http://schemas.microsoft.com/office/drawing/2014/main" id="{8A281425-DC66-4BD4-8459-80C3B340E8E2}"/>
              </a:ext>
            </a:extLst>
          </p:cNvPr>
          <p:cNvSpPr/>
          <p:nvPr/>
        </p:nvSpPr>
        <p:spPr>
          <a:xfrm>
            <a:off x="967295" y="1503116"/>
            <a:ext cx="7585910" cy="5029582"/>
          </a:xfrm>
          <a:prstGeom prst="rect">
            <a:avLst/>
          </a:prstGeom>
        </p:spPr>
        <p:txBody>
          <a:bodyPr wrap="square">
            <a:spAutoFit/>
          </a:bodyPr>
          <a:lstStyle/>
          <a:p>
            <a:pPr>
              <a:lnSpc>
                <a:spcPts val="3500"/>
              </a:lnSpc>
              <a:spcBef>
                <a:spcPts val="0"/>
              </a:spcBef>
            </a:pPr>
            <a:r>
              <a:rPr lang="en-US" altLang="zh-TW" sz="2800" b="1" dirty="0">
                <a:latin typeface="微軟正黑體" panose="020B0604030504040204" pitchFamily="34" charset="-120"/>
                <a:ea typeface="微軟正黑體" panose="020B0604030504040204" pitchFamily="34" charset="-120"/>
              </a:rPr>
              <a:t>2.</a:t>
            </a:r>
            <a:r>
              <a:rPr lang="zh-TW" altLang="en-US" sz="2800" b="1" dirty="0">
                <a:latin typeface="微軟正黑體" panose="020B0604030504040204" pitchFamily="34" charset="-120"/>
                <a:ea typeface="微軟正黑體" panose="020B0604030504040204" pitchFamily="34" charset="-120"/>
              </a:rPr>
              <a:t>個別報名</a:t>
            </a:r>
            <a:r>
              <a:rPr lang="en-US" altLang="zh-TW" sz="3200" b="1" dirty="0">
                <a:solidFill>
                  <a:srgbClr val="0000FF"/>
                </a:solidFill>
                <a:latin typeface="微軟正黑體" panose="020B0604030504040204" pitchFamily="34" charset="-120"/>
                <a:ea typeface="微軟正黑體" panose="020B0604030504040204" pitchFamily="34" charset="-120"/>
              </a:rPr>
              <a:t>(</a:t>
            </a:r>
            <a:r>
              <a:rPr lang="zh-TW" altLang="en-US" sz="3200" b="1" dirty="0">
                <a:solidFill>
                  <a:srgbClr val="0000FF"/>
                </a:solidFill>
                <a:latin typeface="微軟正黑體" panose="020B0604030504040204" pitchFamily="34" charset="-120"/>
                <a:ea typeface="微軟正黑體" panose="020B0604030504040204" pitchFamily="34" charset="-120"/>
              </a:rPr>
              <a:t>即報考外校者、報考一般智能</a:t>
            </a:r>
            <a:endParaRPr lang="en-US" altLang="zh-TW" sz="3200" b="1" dirty="0">
              <a:solidFill>
                <a:srgbClr val="0000FF"/>
              </a:solidFill>
              <a:latin typeface="微軟正黑體" panose="020B0604030504040204" pitchFamily="34" charset="-120"/>
              <a:ea typeface="微軟正黑體" panose="020B0604030504040204" pitchFamily="34" charset="-120"/>
            </a:endParaRPr>
          </a:p>
          <a:p>
            <a:pPr>
              <a:lnSpc>
                <a:spcPts val="3500"/>
              </a:lnSpc>
              <a:spcBef>
                <a:spcPts val="0"/>
              </a:spcBef>
            </a:pPr>
            <a:r>
              <a:rPr lang="zh-TW" altLang="en-US" sz="3200" b="1" dirty="0">
                <a:solidFill>
                  <a:srgbClr val="0000FF"/>
                </a:solidFill>
                <a:latin typeface="微軟正黑體" panose="020B0604030504040204" pitchFamily="34" charset="-120"/>
                <a:ea typeface="微軟正黑體" panose="020B0604030504040204" pitchFamily="34" charset="-120"/>
              </a:rPr>
              <a:t>   資優教育方案者</a:t>
            </a:r>
            <a:r>
              <a:rPr lang="en-US" altLang="zh-TW" sz="3200" b="1" dirty="0">
                <a:solidFill>
                  <a:srgbClr val="0000FF"/>
                </a:solidFill>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a:t>
            </a:r>
            <a:endParaRPr lang="en-US" altLang="zh-TW" sz="2800" b="1" dirty="0">
              <a:latin typeface="微軟正黑體" panose="020B0604030504040204" pitchFamily="34" charset="-120"/>
              <a:ea typeface="微軟正黑體" panose="020B0604030504040204" pitchFamily="34" charset="-120"/>
            </a:endParaRPr>
          </a:p>
          <a:p>
            <a:pPr>
              <a:lnSpc>
                <a:spcPts val="3500"/>
              </a:lnSpc>
              <a:spcBef>
                <a:spcPts val="0"/>
              </a:spcBef>
            </a:pPr>
            <a:r>
              <a:rPr lang="zh-TW" altLang="en-US" sz="2800" b="1" dirty="0">
                <a:latin typeface="微軟正黑體" panose="020B0604030504040204" pitchFamily="34" charset="-120"/>
                <a:ea typeface="微軟正黑體" panose="020B0604030504040204" pitchFamily="34" charset="-120"/>
              </a:rPr>
              <a:t>   報考學生亦備齊上述規定文件及掛號回郵信封</a:t>
            </a:r>
            <a:endParaRPr lang="en-US" altLang="zh-TW" sz="2800" b="1" dirty="0">
              <a:latin typeface="微軟正黑體" panose="020B0604030504040204" pitchFamily="34" charset="-120"/>
              <a:ea typeface="微軟正黑體" panose="020B0604030504040204" pitchFamily="34" charset="-120"/>
            </a:endParaRPr>
          </a:p>
          <a:p>
            <a:pPr>
              <a:lnSpc>
                <a:spcPts val="3500"/>
              </a:lnSpc>
              <a:spcBef>
                <a:spcPts val="0"/>
              </a:spcBef>
            </a:pPr>
            <a:r>
              <a:rPr lang="zh-TW" altLang="en-US" sz="2800" b="1" dirty="0">
                <a:latin typeface="微軟正黑體" panose="020B0604030504040204" pitchFamily="34" charset="-120"/>
                <a:ea typeface="微軟正黑體" panose="020B0604030504040204" pitchFamily="34" charset="-120"/>
              </a:rPr>
              <a:t>   </a:t>
            </a:r>
            <a:r>
              <a:rPr lang="en-US" altLang="zh-TW" sz="2800" b="1" dirty="0">
                <a:latin typeface="微軟正黑體" panose="020B0604030504040204" pitchFamily="34" charset="-120"/>
                <a:ea typeface="微軟正黑體" panose="020B0604030504040204" pitchFamily="34" charset="-120"/>
              </a:rPr>
              <a:t>2</a:t>
            </a:r>
            <a:r>
              <a:rPr lang="zh-TW" altLang="en-US" sz="2800" b="1" dirty="0">
                <a:latin typeface="微軟正黑體" panose="020B0604030504040204" pitchFamily="34" charset="-120"/>
                <a:ea typeface="微軟正黑體" panose="020B0604030504040204" pitchFamily="34" charset="-120"/>
              </a:rPr>
              <a:t>個（請自行填寫收件人</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考生</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姓名、住址，</a:t>
            </a:r>
            <a:endParaRPr lang="en-US" altLang="zh-TW" sz="2800" b="1" dirty="0">
              <a:latin typeface="微軟正黑體" panose="020B0604030504040204" pitchFamily="34" charset="-120"/>
              <a:ea typeface="微軟正黑體" panose="020B0604030504040204" pitchFamily="34" charset="-120"/>
            </a:endParaRPr>
          </a:p>
          <a:p>
            <a:pPr>
              <a:lnSpc>
                <a:spcPts val="3500"/>
              </a:lnSpc>
              <a:spcBef>
                <a:spcPts val="0"/>
              </a:spcBef>
            </a:pPr>
            <a:r>
              <a:rPr lang="zh-TW" altLang="en-US" sz="2800" b="1" dirty="0">
                <a:latin typeface="微軟正黑體" panose="020B0604030504040204" pitchFamily="34" charset="-120"/>
                <a:ea typeface="微軟正黑體" panose="020B0604030504040204" pitchFamily="34" charset="-120"/>
              </a:rPr>
              <a:t>   並貼足掛號郵票</a:t>
            </a:r>
            <a:r>
              <a:rPr lang="en-US" altLang="zh-TW" sz="2800" b="1" dirty="0">
                <a:latin typeface="微軟正黑體" panose="020B0604030504040204" pitchFamily="34" charset="-120"/>
                <a:ea typeface="微軟正黑體" panose="020B0604030504040204" pitchFamily="34" charset="-120"/>
              </a:rPr>
              <a:t>36</a:t>
            </a:r>
            <a:r>
              <a:rPr lang="zh-TW" altLang="en-US" sz="2800" b="1" dirty="0">
                <a:latin typeface="微軟正黑體" panose="020B0604030504040204" pitchFamily="34" charset="-120"/>
                <a:ea typeface="微軟正黑體" panose="020B0604030504040204" pitchFamily="34" charset="-120"/>
              </a:rPr>
              <a:t>元）。</a:t>
            </a:r>
            <a:endParaRPr lang="en-US" altLang="zh-TW" sz="2800" b="1" dirty="0">
              <a:latin typeface="微軟正黑體" panose="020B0604030504040204" pitchFamily="34" charset="-120"/>
              <a:ea typeface="微軟正黑體" panose="020B0604030504040204" pitchFamily="34" charset="-120"/>
            </a:endParaRPr>
          </a:p>
          <a:p>
            <a:pPr>
              <a:lnSpc>
                <a:spcPts val="3500"/>
              </a:lnSpc>
              <a:spcBef>
                <a:spcPts val="0"/>
              </a:spcBef>
            </a:pPr>
            <a:endParaRPr lang="en-US" altLang="zh-TW" sz="2800" b="1" u="sng" dirty="0">
              <a:solidFill>
                <a:srgbClr val="0000FF"/>
              </a:solidFill>
              <a:latin typeface="微軟正黑體" panose="020B0604030504040204" pitchFamily="34" charset="-120"/>
              <a:ea typeface="微軟正黑體" panose="020B0604030504040204" pitchFamily="34" charset="-120"/>
            </a:endParaRPr>
          </a:p>
          <a:p>
            <a:pPr algn="just">
              <a:lnSpc>
                <a:spcPts val="3500"/>
              </a:lnSpc>
              <a:defRPr/>
            </a:pPr>
            <a:r>
              <a:rPr lang="en-US" altLang="zh-TW" sz="2800" b="1" u="sng" dirty="0">
                <a:solidFill>
                  <a:srgbClr val="0000FF"/>
                </a:solidFill>
                <a:latin typeface="微軟正黑體" panose="020B0604030504040204" pitchFamily="34" charset="-120"/>
                <a:ea typeface="微軟正黑體" panose="020B0604030504040204" pitchFamily="34" charset="-120"/>
              </a:rPr>
              <a:t>3.</a:t>
            </a:r>
            <a:r>
              <a:rPr lang="zh-TW" altLang="en-US" sz="2800" b="1" u="sng" dirty="0">
                <a:solidFill>
                  <a:srgbClr val="0000FF"/>
                </a:solidFill>
                <a:latin typeface="微軟正黑體" panose="020B0604030504040204" pitchFamily="34" charset="-120"/>
                <a:ea typeface="微軟正黑體" panose="020B0604030504040204" pitchFamily="34" charset="-120"/>
              </a:rPr>
              <a:t>身心障礙學生及突發傷病考生如有特殊需求</a:t>
            </a:r>
            <a:r>
              <a:rPr lang="zh-TW" altLang="en-US" sz="2800" b="1" dirty="0">
                <a:latin typeface="微軟正黑體" panose="020B0604030504040204" pitchFamily="34" charset="-120"/>
                <a:ea typeface="微軟正黑體" panose="020B0604030504040204" pitchFamily="34" charset="-120"/>
              </a:rPr>
              <a:t>，   </a:t>
            </a:r>
            <a:endParaRPr lang="en-US" altLang="zh-TW" sz="2800" b="1" dirty="0">
              <a:latin typeface="微軟正黑體" panose="020B0604030504040204" pitchFamily="34" charset="-120"/>
              <a:ea typeface="微軟正黑體" panose="020B0604030504040204" pitchFamily="34" charset="-120"/>
            </a:endParaRPr>
          </a:p>
          <a:p>
            <a:pPr algn="just">
              <a:lnSpc>
                <a:spcPts val="3500"/>
              </a:lnSpc>
              <a:defRPr/>
            </a:pPr>
            <a:r>
              <a:rPr lang="zh-TW" altLang="en-US" sz="2800" b="1" dirty="0">
                <a:latin typeface="微軟正黑體" panose="020B0604030504040204" pitchFamily="34" charset="-120"/>
                <a:ea typeface="微軟正黑體" panose="020B0604030504040204" pitchFamily="34" charset="-120"/>
              </a:rPr>
              <a:t>   請填寫身心障礙及突發傷病考生參加鑑定服務</a:t>
            </a:r>
            <a:endParaRPr lang="en-US" altLang="zh-TW" sz="2800" b="1" dirty="0">
              <a:latin typeface="微軟正黑體" panose="020B0604030504040204" pitchFamily="34" charset="-120"/>
              <a:ea typeface="微軟正黑體" panose="020B0604030504040204" pitchFamily="34" charset="-120"/>
            </a:endParaRPr>
          </a:p>
          <a:p>
            <a:pPr algn="just">
              <a:lnSpc>
                <a:spcPts val="3500"/>
              </a:lnSpc>
              <a:defRPr/>
            </a:pPr>
            <a:r>
              <a:rPr lang="zh-TW" altLang="en-US" sz="2800" b="1" dirty="0">
                <a:latin typeface="微軟正黑體" panose="020B0604030504040204" pitchFamily="34" charset="-120"/>
                <a:ea typeface="微軟正黑體" panose="020B0604030504040204" pitchFamily="34" charset="-120"/>
              </a:rPr>
              <a:t>   需求申請表</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如簡章附件二</a:t>
            </a:r>
            <a:r>
              <a:rPr lang="en-US" altLang="zh-TW" sz="2800" b="1" dirty="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，並於報名時繳交，</a:t>
            </a:r>
            <a:endParaRPr lang="en-US" altLang="zh-TW" sz="2800" b="1" dirty="0">
              <a:latin typeface="微軟正黑體" panose="020B0604030504040204" pitchFamily="34" charset="-120"/>
              <a:ea typeface="微軟正黑體" panose="020B0604030504040204" pitchFamily="34" charset="-120"/>
            </a:endParaRPr>
          </a:p>
          <a:p>
            <a:pPr algn="just">
              <a:lnSpc>
                <a:spcPts val="3500"/>
              </a:lnSpc>
              <a:defRPr/>
            </a:pPr>
            <a:r>
              <a:rPr lang="zh-TW" altLang="en-US" sz="2800" b="1" dirty="0">
                <a:latin typeface="微軟正黑體" panose="020B0604030504040204" pitchFamily="34" charset="-120"/>
                <a:ea typeface="微軟正黑體" panose="020B0604030504040204" pitchFamily="34" charset="-120"/>
              </a:rPr>
              <a:t>   除突發傷病者得於鑑定前補申請外，逾期未申</a:t>
            </a:r>
            <a:endParaRPr lang="en-US" altLang="zh-TW" sz="2800" b="1" dirty="0">
              <a:latin typeface="微軟正黑體" panose="020B0604030504040204" pitchFamily="34" charset="-120"/>
              <a:ea typeface="微軟正黑體" panose="020B0604030504040204" pitchFamily="34" charset="-120"/>
            </a:endParaRPr>
          </a:p>
          <a:p>
            <a:pPr algn="just">
              <a:lnSpc>
                <a:spcPts val="3500"/>
              </a:lnSpc>
              <a:defRPr/>
            </a:pPr>
            <a:r>
              <a:rPr lang="zh-TW" altLang="en-US" sz="2800" b="1" dirty="0">
                <a:latin typeface="微軟正黑體" panose="020B0604030504040204" pitchFamily="34" charset="-120"/>
                <a:ea typeface="微軟正黑體" panose="020B0604030504040204" pitchFamily="34" charset="-120"/>
              </a:rPr>
              <a:t>   請者，不予受理，視同棄權。 </a:t>
            </a:r>
            <a:endParaRPr lang="en-US" altLang="zh-TW" sz="28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642594738"/>
      </p:ext>
    </p:extLst>
  </p:cSld>
  <p:clrMapOvr>
    <a:masterClrMapping/>
  </p:clrMapOvr>
</p:sld>
</file>

<file path=ppt/theme/theme1.xml><?xml version="1.0" encoding="utf-8"?>
<a:theme xmlns:a="http://schemas.openxmlformats.org/drawingml/2006/main" name="1_Office 테마">
  <a:themeElements>
    <a:clrScheme name="Office 佈景主題">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524</TotalTime>
  <Words>3039</Words>
  <Application>Microsoft Office PowerPoint</Application>
  <PresentationFormat>如螢幕大小 (4:3)</PresentationFormat>
  <Paragraphs>243</Paragraphs>
  <Slides>39</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39</vt:i4>
      </vt:variant>
    </vt:vector>
  </HeadingPairs>
  <TitlesOfParts>
    <vt:vector size="46" baseType="lpstr">
      <vt:lpstr>微軟正黑體</vt:lpstr>
      <vt:lpstr>新細明體</vt:lpstr>
      <vt:lpstr>야놀자 야체 B</vt:lpstr>
      <vt:lpstr>Arial</vt:lpstr>
      <vt:lpstr>Calibri</vt:lpstr>
      <vt:lpstr>Calibri Light</vt:lpstr>
      <vt:lpstr>1_Office 테마</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조땡</dc:creator>
  <cp:lastModifiedBy>user</cp:lastModifiedBy>
  <cp:revision>161</cp:revision>
  <dcterms:created xsi:type="dcterms:W3CDTF">2019-10-11T04:21:05Z</dcterms:created>
  <dcterms:modified xsi:type="dcterms:W3CDTF">2025-12-05T03:06:06Z</dcterms:modified>
</cp:coreProperties>
</file>