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85" r:id="rId2"/>
    <p:sldId id="258" r:id="rId3"/>
    <p:sldId id="263" r:id="rId4"/>
    <p:sldId id="261" r:id="rId5"/>
    <p:sldId id="259" r:id="rId6"/>
    <p:sldId id="262" r:id="rId7"/>
    <p:sldId id="293" r:id="rId8"/>
    <p:sldId id="292" r:id="rId9"/>
    <p:sldId id="291" r:id="rId10"/>
    <p:sldId id="305" r:id="rId11"/>
    <p:sldId id="266" r:id="rId12"/>
    <p:sldId id="267" r:id="rId13"/>
    <p:sldId id="304" r:id="rId14"/>
    <p:sldId id="306" r:id="rId15"/>
    <p:sldId id="302" r:id="rId16"/>
    <p:sldId id="269" r:id="rId17"/>
    <p:sldId id="298" r:id="rId18"/>
    <p:sldId id="286" r:id="rId19"/>
    <p:sldId id="290" r:id="rId20"/>
    <p:sldId id="271" r:id="rId21"/>
    <p:sldId id="303" r:id="rId22"/>
    <p:sldId id="274" r:id="rId23"/>
    <p:sldId id="275" r:id="rId24"/>
    <p:sldId id="276" r:id="rId25"/>
    <p:sldId id="284" r:id="rId26"/>
    <p:sldId id="299" r:id="rId27"/>
    <p:sldId id="287" r:id="rId28"/>
    <p:sldId id="300" r:id="rId29"/>
    <p:sldId id="301" r:id="rId30"/>
    <p:sldId id="278" r:id="rId31"/>
    <p:sldId id="281" r:id="rId32"/>
  </p:sldIdLst>
  <p:sldSz cx="9144000" cy="6858000" type="screen4x3"/>
  <p:notesSz cx="6797675" cy="9926638"/>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CC"/>
    <a:srgbClr val="CCFFFF"/>
    <a:srgbClr val="FFCCFF"/>
    <a:srgbClr val="CCFFCC"/>
    <a:srgbClr val="006666"/>
    <a:srgbClr val="CC00FF"/>
    <a:srgbClr val="224B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412" autoAdjust="0"/>
    <p:restoredTop sz="94660"/>
  </p:normalViewPr>
  <p:slideViewPr>
    <p:cSldViewPr>
      <p:cViewPr varScale="1">
        <p:scale>
          <a:sx n="98" d="100"/>
          <a:sy n="98" d="100"/>
        </p:scale>
        <p:origin x="1548" y="90"/>
      </p:cViewPr>
      <p:guideLst>
        <p:guide orient="horz" pos="2160"/>
        <p:guide pos="2880"/>
      </p:guideLst>
    </p:cSldViewPr>
  </p:slideViewPr>
  <p:notesTextViewPr>
    <p:cViewPr>
      <p:scale>
        <a:sx n="100" d="100"/>
        <a:sy n="100" d="100"/>
      </p:scale>
      <p:origin x="0" y="0"/>
    </p:cViewPr>
  </p:notesTextViewPr>
  <p:notesViewPr>
    <p:cSldViewPr>
      <p:cViewPr varScale="1">
        <p:scale>
          <a:sx n="54" d="100"/>
          <a:sy n="54" d="100"/>
        </p:scale>
        <p:origin x="-1200" y="-84"/>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zh-TW"/>
          </a:p>
        </p:txBody>
      </p:sp>
      <p:sp>
        <p:nvSpPr>
          <p:cNvPr id="4099"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zh-TW"/>
          </a:p>
        </p:txBody>
      </p:sp>
      <p:sp>
        <p:nvSpPr>
          <p:cNvPr id="4100"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zh-TW"/>
          </a:p>
        </p:txBody>
      </p:sp>
      <p:sp>
        <p:nvSpPr>
          <p:cNvPr id="4101"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75016AF-5E0F-4AB2-8DC4-08CFA083DDD7}" type="slidenum">
              <a:rPr lang="en-US" altLang="zh-TW"/>
              <a:pPr>
                <a:defRPr/>
              </a:pPr>
              <a:t>‹#›</a:t>
            </a:fld>
            <a:endParaRPr lang="en-US" altLang="zh-TW"/>
          </a:p>
        </p:txBody>
      </p:sp>
    </p:spTree>
    <p:extLst>
      <p:ext uri="{BB962C8B-B14F-4D97-AF65-F5344CB8AC3E}">
        <p14:creationId xmlns:p14="http://schemas.microsoft.com/office/powerpoint/2010/main" val="41506464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46400" cy="496888"/>
          </a:xfrm>
          <a:prstGeom prst="rect">
            <a:avLst/>
          </a:prstGeom>
        </p:spPr>
        <p:txBody>
          <a:bodyPr vert="horz" lIns="91440" tIns="45720" rIns="91440" bIns="45720" rtlCol="0"/>
          <a:lstStyle>
            <a:lvl1pPr algn="l" eaLnBrk="1" hangingPunct="1">
              <a:defRPr sz="1200">
                <a:latin typeface="Arial" charset="0"/>
              </a:defRPr>
            </a:lvl1pPr>
          </a:lstStyle>
          <a:p>
            <a:pPr>
              <a:defRPr/>
            </a:pPr>
            <a:endParaRPr lang="zh-TW" altLang="en-US"/>
          </a:p>
        </p:txBody>
      </p:sp>
      <p:sp>
        <p:nvSpPr>
          <p:cNvPr id="3" name="日期版面配置區 2"/>
          <p:cNvSpPr>
            <a:spLocks noGrp="1"/>
          </p:cNvSpPr>
          <p:nvPr>
            <p:ph type="dt" idx="1"/>
          </p:nvPr>
        </p:nvSpPr>
        <p:spPr>
          <a:xfrm>
            <a:off x="3849688" y="0"/>
            <a:ext cx="2946400" cy="496888"/>
          </a:xfrm>
          <a:prstGeom prst="rect">
            <a:avLst/>
          </a:prstGeom>
        </p:spPr>
        <p:txBody>
          <a:bodyPr vert="horz" lIns="91440" tIns="45720" rIns="91440" bIns="45720" rtlCol="0"/>
          <a:lstStyle>
            <a:lvl1pPr algn="r" eaLnBrk="1" hangingPunct="1">
              <a:defRPr sz="1200">
                <a:latin typeface="Arial" charset="0"/>
              </a:defRPr>
            </a:lvl1pPr>
          </a:lstStyle>
          <a:p>
            <a:pPr>
              <a:defRPr/>
            </a:pPr>
            <a:fld id="{B9F09F51-9D6E-4A90-8416-4C56C78FF2A0}" type="datetimeFigureOut">
              <a:rPr lang="zh-TW" altLang="en-US"/>
              <a:pPr>
                <a:defRPr/>
              </a:pPr>
              <a:t>2025/12/11</a:t>
            </a:fld>
            <a:endParaRPr lang="zh-TW" altLang="en-US"/>
          </a:p>
        </p:txBody>
      </p:sp>
      <p:sp>
        <p:nvSpPr>
          <p:cNvPr id="4" name="投影片圖像版面配置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zh-TW" altLang="en-US"/>
          </a:p>
        </p:txBody>
      </p:sp>
      <p:sp>
        <p:nvSpPr>
          <p:cNvPr id="7" name="投影片編號版面配置區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DDC6EEF-46E0-4667-ACF3-E9499AA7AE88}" type="slidenum">
              <a:rPr lang="zh-TW" altLang="en-US"/>
              <a:pPr>
                <a:defRPr/>
              </a:pPr>
              <a:t>‹#›</a:t>
            </a:fld>
            <a:endParaRPr lang="zh-TW" altLang="en-US"/>
          </a:p>
        </p:txBody>
      </p:sp>
    </p:spTree>
    <p:extLst>
      <p:ext uri="{BB962C8B-B14F-4D97-AF65-F5344CB8AC3E}">
        <p14:creationId xmlns:p14="http://schemas.microsoft.com/office/powerpoint/2010/main" val="37316327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2560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76C5A607-131A-40C9-9CDD-DE59091B8228}" type="slidenum">
              <a:rPr lang="zh-TW" altLang="en-US" smtClean="0"/>
              <a:pPr/>
              <a:t>12</a:t>
            </a:fld>
            <a:endParaRPr lang="en-US"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a:p>
        </p:txBody>
      </p:sp>
      <p:sp>
        <p:nvSpPr>
          <p:cNvPr id="276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1936D32-6EAA-4C82-883F-B5DB154B18B2}" type="slidenum">
              <a:rPr lang="zh-TW" altLang="en-US" smtClean="0"/>
              <a:pPr/>
              <a:t>13</a:t>
            </a:fld>
            <a:endParaRPr lang="en-US" altLang="zh-TW"/>
          </a:p>
        </p:txBody>
      </p:sp>
    </p:spTree>
    <p:extLst>
      <p:ext uri="{BB962C8B-B14F-4D97-AF65-F5344CB8AC3E}">
        <p14:creationId xmlns:p14="http://schemas.microsoft.com/office/powerpoint/2010/main" val="928562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dirty="0"/>
          </a:p>
        </p:txBody>
      </p:sp>
      <p:sp>
        <p:nvSpPr>
          <p:cNvPr id="276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1936D32-6EAA-4C82-883F-B5DB154B18B2}" type="slidenum">
              <a:rPr lang="zh-TW" altLang="en-US" smtClean="0"/>
              <a:pPr/>
              <a:t>14</a:t>
            </a:fld>
            <a:endParaRPr lang="en-US" altLang="zh-TW"/>
          </a:p>
        </p:txBody>
      </p:sp>
    </p:spTree>
    <p:extLst>
      <p:ext uri="{BB962C8B-B14F-4D97-AF65-F5344CB8AC3E}">
        <p14:creationId xmlns:p14="http://schemas.microsoft.com/office/powerpoint/2010/main" val="27022417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2970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D16BCC1B-77E9-48F8-95B2-7ED34C0A48B9}" type="slidenum">
              <a:rPr lang="zh-TW" altLang="en-US" smtClean="0"/>
              <a:pPr/>
              <a:t>15</a:t>
            </a:fld>
            <a:endParaRPr lang="en-US" altLang="zh-TW"/>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3174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8A9503A5-D7C4-4AED-AE42-1382412FD7B3}" type="slidenum">
              <a:rPr lang="zh-TW" altLang="en-US" smtClean="0"/>
              <a:pPr/>
              <a:t>16</a:t>
            </a:fld>
            <a:endParaRPr lang="en-US" altLang="zh-TW"/>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3379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BEBC266-3687-462E-AF86-AEE930FC1151}" type="slidenum">
              <a:rPr lang="zh-TW" altLang="en-US" smtClean="0"/>
              <a:pPr/>
              <a:t>17</a:t>
            </a:fld>
            <a:endParaRPr lang="en-US" altLang="zh-TW"/>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358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D5906296-A401-4301-9EF4-947025EDC1A8}" type="slidenum">
              <a:rPr lang="zh-TW" altLang="en-US" smtClean="0"/>
              <a:pPr/>
              <a:t>18</a:t>
            </a:fld>
            <a:endParaRPr lang="en-US" altLang="zh-TW"/>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389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DE1C5E5D-43FD-4279-8AD5-80BD1F69BAE5}" type="slidenum">
              <a:rPr lang="zh-TW" altLang="en-US" smtClean="0"/>
              <a:pPr/>
              <a:t>20</a:t>
            </a:fld>
            <a:endParaRPr lang="en-US" altLang="zh-TW"/>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4096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1E50B2B-5993-464A-BC74-431A2B9DDD34}" type="slidenum">
              <a:rPr lang="zh-TW" altLang="en-US" smtClean="0"/>
              <a:pPr/>
              <a:t>21</a:t>
            </a:fld>
            <a:endParaRPr lang="en-US" altLang="zh-TW"/>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430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D7EBDB8E-4427-491C-BF28-086AB1B359B7}" type="slidenum">
              <a:rPr lang="zh-TW" altLang="en-US" smtClean="0"/>
              <a:pPr/>
              <a:t>22</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717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B3C51378-4F71-497B-9664-2815BFE7AC38}" type="slidenum">
              <a:rPr lang="zh-TW" altLang="en-US" smtClean="0"/>
              <a:pPr/>
              <a:t>2</a:t>
            </a:fld>
            <a:endParaRPr lang="en-US" altLang="zh-TW"/>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4506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0A48850-1930-4BB0-8CB3-CB6D346D00C2}" type="slidenum">
              <a:rPr lang="zh-TW" altLang="en-US" smtClean="0"/>
              <a:pPr/>
              <a:t>23</a:t>
            </a:fld>
            <a:endParaRPr lang="en-US" altLang="zh-TW"/>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4710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0C9136B9-23F5-4CE2-B40E-66C03DBFA65D}" type="slidenum">
              <a:rPr lang="zh-TW" altLang="en-US" smtClean="0"/>
              <a:pPr/>
              <a:t>24</a:t>
            </a:fld>
            <a:endParaRPr lang="en-US" altLang="zh-TW"/>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491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C3F1BC0F-0EA7-4160-B0BC-AEC02CB45AFD}" type="slidenum">
              <a:rPr lang="zh-TW" altLang="en-US" smtClean="0"/>
              <a:pPr/>
              <a:t>25</a:t>
            </a:fld>
            <a:endParaRPr lang="en-US" altLang="zh-TW"/>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5120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1FB6598E-3DE3-45DD-BA46-0EB9EB215817}" type="slidenum">
              <a:rPr lang="zh-TW" altLang="en-US" smtClean="0"/>
              <a:pPr/>
              <a:t>26</a:t>
            </a:fld>
            <a:endParaRPr lang="en-US" altLang="zh-TW"/>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a:p>
        </p:txBody>
      </p:sp>
      <p:sp>
        <p:nvSpPr>
          <p:cNvPr id="5325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FBBD153-E29F-4480-9BD0-EDDD120056CD}" type="slidenum">
              <a:rPr kumimoji="1" lang="zh-TW" altLang="en-US" sz="1200" b="0" i="0" u="none" strike="noStrike" kern="1200" cap="none" spc="0" normalizeH="0" baseline="0" noProof="0" smtClean="0">
                <a:ln>
                  <a:noFill/>
                </a:ln>
                <a:solidFill>
                  <a:prstClr val="black"/>
                </a:solidFill>
                <a:effectLst/>
                <a:uLnTx/>
                <a:uFillTx/>
                <a:latin typeface="Arial" panose="020B0604020202020204" pitchFamily="34" charset="0"/>
                <a:ea typeface="新細明體" panose="02020500000000000000" pitchFamily="18" charset="-120"/>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1" lang="en-US" altLang="zh-TW" sz="1200" b="0" i="0" u="none" strike="noStrike" kern="1200" cap="none" spc="0" normalizeH="0" baseline="0" noProof="0">
              <a:ln>
                <a:noFill/>
              </a:ln>
              <a:solidFill>
                <a:prstClr val="black"/>
              </a:solidFill>
              <a:effectLst/>
              <a:uLnTx/>
              <a:uFillTx/>
              <a:latin typeface="Arial" panose="020B0604020202020204" pitchFamily="34" charset="0"/>
              <a:ea typeface="新細明體" panose="02020500000000000000" pitchFamily="18" charset="-120"/>
              <a:cs typeface="+mn-c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5734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E2657B06-07EF-4B6F-915A-0F5F1D9D8F3A}" type="slidenum">
              <a:rPr lang="zh-TW" altLang="en-US" smtClean="0"/>
              <a:pPr/>
              <a:t>30</a:t>
            </a:fld>
            <a:endParaRPr lang="en-US" altLang="zh-TW"/>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5939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829AA7DD-F5DA-4374-9635-7DB9C2D5576C}" type="slidenum">
              <a:rPr lang="zh-TW" altLang="en-US" smtClean="0"/>
              <a:pPr/>
              <a:t>31</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9220"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DCE5BA73-FEBA-4FEF-924A-1D97676FB24B}" type="slidenum">
              <a:rPr lang="zh-TW" altLang="en-US" smtClean="0"/>
              <a:pPr/>
              <a:t>3</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11268"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A19A03D6-A861-4053-B01E-2CA784CF07B6}" type="slidenum">
              <a:rPr lang="zh-TW" altLang="en-US" smtClean="0"/>
              <a:pPr/>
              <a:t>4</a:t>
            </a:fld>
            <a:endParaRPr lang="en-US"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43BA4E3-C45B-4FC3-BA9C-5E7C6CF41673}" type="slidenum">
              <a:rPr lang="zh-TW" altLang="en-US" smtClean="0"/>
              <a:pPr/>
              <a:t>5</a:t>
            </a:fld>
            <a:endParaRPr lang="en-US" altLang="zh-TW"/>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1536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A28204A5-A142-4730-8FA6-3B2210694DCE}" type="slidenum">
              <a:rPr lang="zh-TW" altLang="en-US" smtClean="0"/>
              <a:pPr/>
              <a:t>6</a:t>
            </a:fld>
            <a:endParaRPr lang="en-US" altLang="zh-TW"/>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21508" name="投影片編號版面配置區 3"/>
          <p:cNvSpPr txBox="1">
            <a:spLocks noGrp="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r" eaLnBrk="1" hangingPunct="1"/>
            <a:fld id="{B57408B9-D823-41C6-839F-973ED621AAC3}" type="slidenum">
              <a:rPr lang="zh-TW" altLang="en-US" sz="1200"/>
              <a:pPr algn="r" eaLnBrk="1" hangingPunct="1"/>
              <a:t>9</a:t>
            </a:fld>
            <a:endParaRPr lang="en-US" altLang="zh-TW"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21508" name="投影片編號版面配置區 3"/>
          <p:cNvSpPr txBox="1">
            <a:spLocks noGrp="1"/>
          </p:cNvSpPr>
          <p:nvPr/>
        </p:nvSpPr>
        <p:spPr bwMode="auto">
          <a:xfrm>
            <a:off x="3849688" y="9428163"/>
            <a:ext cx="2946400"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r" eaLnBrk="1" hangingPunct="1"/>
            <a:fld id="{B57408B9-D823-41C6-839F-973ED621AAC3}" type="slidenum">
              <a:rPr lang="zh-TW" altLang="en-US" sz="1200"/>
              <a:pPr algn="r" eaLnBrk="1" hangingPunct="1"/>
              <a:t>10</a:t>
            </a:fld>
            <a:endParaRPr lang="en-US" altLang="zh-TW" sz="1200"/>
          </a:p>
        </p:txBody>
      </p:sp>
    </p:spTree>
    <p:extLst>
      <p:ext uri="{BB962C8B-B14F-4D97-AF65-F5344CB8AC3E}">
        <p14:creationId xmlns:p14="http://schemas.microsoft.com/office/powerpoint/2010/main" val="12982955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TW" altLang="en-US"/>
          </a:p>
        </p:txBody>
      </p:sp>
      <p:sp>
        <p:nvSpPr>
          <p:cNvPr id="235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0A8A7279-7556-492D-8FFB-C70EDA637D5B}" type="slidenum">
              <a:rPr lang="zh-TW" altLang="en-US" smtClean="0"/>
              <a:pPr/>
              <a:t>11</a:t>
            </a:fld>
            <a:endParaRPr lang="en-US"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zh-TW" altLang="en-US"/>
              <a:t>按一下以編輯母片標題樣式</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Arial" charset="0"/>
              <a:buNone/>
              <a:defRPr/>
            </a:lvl1pPr>
          </a:lstStyle>
          <a:p>
            <a:r>
              <a:rPr lang="zh-TW" altLang="en-US"/>
              <a:t>按一下以編輯母片副標題樣式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8C144EB9-950B-489F-91CF-C6651AF98B6F}" type="slidenum">
              <a:rPr lang="en-US" altLang="zh-TW"/>
              <a:pPr>
                <a:defRPr/>
              </a:pPr>
              <a:t>‹#›</a:t>
            </a:fld>
            <a:endParaRPr lang="en-US" altLang="zh-TW"/>
          </a:p>
        </p:txBody>
      </p:sp>
    </p:spTree>
    <p:extLst>
      <p:ext uri="{BB962C8B-B14F-4D97-AF65-F5344CB8AC3E}">
        <p14:creationId xmlns:p14="http://schemas.microsoft.com/office/powerpoint/2010/main" val="3408482223"/>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18DFBED0-7F4B-48A4-89A8-516081262CAB}" type="slidenum">
              <a:rPr lang="en-US" altLang="zh-TW"/>
              <a:pPr>
                <a:defRPr/>
              </a:pPr>
              <a:t>‹#›</a:t>
            </a:fld>
            <a:endParaRPr lang="en-US" altLang="zh-TW"/>
          </a:p>
        </p:txBody>
      </p:sp>
    </p:spTree>
    <p:extLst>
      <p:ext uri="{BB962C8B-B14F-4D97-AF65-F5344CB8AC3E}">
        <p14:creationId xmlns:p14="http://schemas.microsoft.com/office/powerpoint/2010/main" val="281547953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4625ACFA-4795-43E5-8E37-C6361B21AD32}" type="slidenum">
              <a:rPr lang="en-US" altLang="zh-TW"/>
              <a:pPr>
                <a:defRPr/>
              </a:pPr>
              <a:t>‹#›</a:t>
            </a:fld>
            <a:endParaRPr lang="en-US" altLang="zh-TW"/>
          </a:p>
        </p:txBody>
      </p:sp>
    </p:spTree>
    <p:extLst>
      <p:ext uri="{BB962C8B-B14F-4D97-AF65-F5344CB8AC3E}">
        <p14:creationId xmlns:p14="http://schemas.microsoft.com/office/powerpoint/2010/main" val="424078623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表格版面配置區 2"/>
          <p:cNvSpPr>
            <a:spLocks noGrp="1"/>
          </p:cNvSpPr>
          <p:nvPr>
            <p:ph type="tbl" idx="1"/>
          </p:nvPr>
        </p:nvSpPr>
        <p:spPr>
          <a:xfrm>
            <a:off x="457200" y="1600200"/>
            <a:ext cx="8229600" cy="4525963"/>
          </a:xfrm>
        </p:spPr>
        <p:txBody>
          <a:bodyPr/>
          <a:lstStyle/>
          <a:p>
            <a:pPr lvl="0"/>
            <a:endParaRPr lang="zh-TW" alt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97E782A8-D1B4-4961-99BC-AEFE1B586133}" type="slidenum">
              <a:rPr lang="en-US" altLang="zh-TW"/>
              <a:pPr>
                <a:defRPr/>
              </a:pPr>
              <a:t>‹#›</a:t>
            </a:fld>
            <a:endParaRPr lang="en-US" altLang="zh-TW"/>
          </a:p>
        </p:txBody>
      </p:sp>
    </p:spTree>
    <p:extLst>
      <p:ext uri="{BB962C8B-B14F-4D97-AF65-F5344CB8AC3E}">
        <p14:creationId xmlns:p14="http://schemas.microsoft.com/office/powerpoint/2010/main" val="247310880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9137961E-2854-4DB8-8851-9ECDFBE9E42C}" type="slidenum">
              <a:rPr lang="en-US" altLang="zh-TW"/>
              <a:pPr>
                <a:defRPr/>
              </a:pPr>
              <a:t>‹#›</a:t>
            </a:fld>
            <a:endParaRPr lang="en-US" altLang="zh-TW"/>
          </a:p>
        </p:txBody>
      </p:sp>
    </p:spTree>
    <p:extLst>
      <p:ext uri="{BB962C8B-B14F-4D97-AF65-F5344CB8AC3E}">
        <p14:creationId xmlns:p14="http://schemas.microsoft.com/office/powerpoint/2010/main" val="70584990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fld id="{0A890743-0C35-4DE5-A270-A8E9DC9F6418}" type="slidenum">
              <a:rPr lang="en-US" altLang="zh-TW"/>
              <a:pPr>
                <a:defRPr/>
              </a:pPr>
              <a:t>‹#›</a:t>
            </a:fld>
            <a:endParaRPr lang="en-US" altLang="zh-TW"/>
          </a:p>
        </p:txBody>
      </p:sp>
    </p:spTree>
    <p:extLst>
      <p:ext uri="{BB962C8B-B14F-4D97-AF65-F5344CB8AC3E}">
        <p14:creationId xmlns:p14="http://schemas.microsoft.com/office/powerpoint/2010/main" val="2059886038"/>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03909B13-C8FB-4CD1-B7A1-D9E200104E96}" type="slidenum">
              <a:rPr lang="en-US" altLang="zh-TW"/>
              <a:pPr>
                <a:defRPr/>
              </a:pPr>
              <a:t>‹#›</a:t>
            </a:fld>
            <a:endParaRPr lang="en-US" altLang="zh-TW"/>
          </a:p>
        </p:txBody>
      </p:sp>
    </p:spTree>
    <p:extLst>
      <p:ext uri="{BB962C8B-B14F-4D97-AF65-F5344CB8AC3E}">
        <p14:creationId xmlns:p14="http://schemas.microsoft.com/office/powerpoint/2010/main" val="218988173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fld id="{607AEDAC-1965-44C5-ACF8-47F3B3F24E70}" type="slidenum">
              <a:rPr lang="en-US" altLang="zh-TW"/>
              <a:pPr>
                <a:defRPr/>
              </a:pPr>
              <a:t>‹#›</a:t>
            </a:fld>
            <a:endParaRPr lang="en-US" altLang="zh-TW"/>
          </a:p>
        </p:txBody>
      </p:sp>
    </p:spTree>
    <p:extLst>
      <p:ext uri="{BB962C8B-B14F-4D97-AF65-F5344CB8AC3E}">
        <p14:creationId xmlns:p14="http://schemas.microsoft.com/office/powerpoint/2010/main" val="411673624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fld id="{0D98B705-00F7-47F0-BC13-15A35FDBFAE8}" type="slidenum">
              <a:rPr lang="en-US" altLang="zh-TW"/>
              <a:pPr>
                <a:defRPr/>
              </a:pPr>
              <a:t>‹#›</a:t>
            </a:fld>
            <a:endParaRPr lang="en-US" altLang="zh-TW"/>
          </a:p>
        </p:txBody>
      </p:sp>
    </p:spTree>
    <p:extLst>
      <p:ext uri="{BB962C8B-B14F-4D97-AF65-F5344CB8AC3E}">
        <p14:creationId xmlns:p14="http://schemas.microsoft.com/office/powerpoint/2010/main" val="123735500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fld id="{AE1D7E86-692E-46FD-AF0C-9E8E7F09EB04}" type="slidenum">
              <a:rPr lang="en-US" altLang="zh-TW"/>
              <a:pPr>
                <a:defRPr/>
              </a:pPr>
              <a:t>‹#›</a:t>
            </a:fld>
            <a:endParaRPr lang="en-US" altLang="zh-TW"/>
          </a:p>
        </p:txBody>
      </p:sp>
    </p:spTree>
    <p:extLst>
      <p:ext uri="{BB962C8B-B14F-4D97-AF65-F5344CB8AC3E}">
        <p14:creationId xmlns:p14="http://schemas.microsoft.com/office/powerpoint/2010/main" val="185379329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10590363-E5AA-4DCF-AE1E-2FDEF04C76DE}" type="slidenum">
              <a:rPr lang="en-US" altLang="zh-TW"/>
              <a:pPr>
                <a:defRPr/>
              </a:pPr>
              <a:t>‹#›</a:t>
            </a:fld>
            <a:endParaRPr lang="en-US" altLang="zh-TW"/>
          </a:p>
        </p:txBody>
      </p:sp>
    </p:spTree>
    <p:extLst>
      <p:ext uri="{BB962C8B-B14F-4D97-AF65-F5344CB8AC3E}">
        <p14:creationId xmlns:p14="http://schemas.microsoft.com/office/powerpoint/2010/main" val="3042025617"/>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fld id="{299BCCF6-D24E-4E05-BAAA-EB9190D8B3B6}" type="slidenum">
              <a:rPr lang="en-US" altLang="zh-TW"/>
              <a:pPr>
                <a:defRPr/>
              </a:pPr>
              <a:t>‹#›</a:t>
            </a:fld>
            <a:endParaRPr lang="en-US" altLang="zh-TW"/>
          </a:p>
        </p:txBody>
      </p:sp>
    </p:spTree>
    <p:extLst>
      <p:ext uri="{BB962C8B-B14F-4D97-AF65-F5344CB8AC3E}">
        <p14:creationId xmlns:p14="http://schemas.microsoft.com/office/powerpoint/2010/main" val="427256897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ltLang="zh-TW"/>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E952D4D7-EB1F-4503-904A-9ADC70F77A31}" type="slidenum">
              <a:rPr lang="en-US" altLang="zh-TW"/>
              <a:pPr>
                <a:defRPr/>
              </a:pPr>
              <a:t>‹#›</a:t>
            </a:fld>
            <a:endParaRPr lang="en-US" altLang="zh-TW"/>
          </a:p>
        </p:txBody>
      </p:sp>
      <p:grpSp>
        <p:nvGrpSpPr>
          <p:cNvPr id="1031" name="群組 29"/>
          <p:cNvGrpSpPr>
            <a:grpSpLocks/>
          </p:cNvGrpSpPr>
          <p:nvPr userDrawn="1"/>
        </p:nvGrpSpPr>
        <p:grpSpPr bwMode="auto">
          <a:xfrm>
            <a:off x="0" y="0"/>
            <a:ext cx="9001125" cy="441325"/>
            <a:chOff x="642910" y="2285990"/>
            <a:chExt cx="9906102" cy="513516"/>
          </a:xfrm>
        </p:grpSpPr>
        <p:grpSp>
          <p:nvGrpSpPr>
            <p:cNvPr id="1047" name="群組 14"/>
            <p:cNvGrpSpPr>
              <a:grpSpLocks/>
            </p:cNvGrpSpPr>
            <p:nvPr userDrawn="1"/>
          </p:nvGrpSpPr>
          <p:grpSpPr bwMode="auto">
            <a:xfrm rot="-5400000">
              <a:off x="7839533" y="90026"/>
              <a:ext cx="513516" cy="4905443"/>
              <a:chOff x="7072330" y="1142984"/>
              <a:chExt cx="513516" cy="4905443"/>
            </a:xfrm>
          </p:grpSpPr>
          <p:grpSp>
            <p:nvGrpSpPr>
              <p:cNvPr id="1055" name="群組 9"/>
              <p:cNvGrpSpPr>
                <a:grpSpLocks/>
              </p:cNvGrpSpPr>
              <p:nvPr userDrawn="1"/>
            </p:nvGrpSpPr>
            <p:grpSpPr bwMode="auto">
              <a:xfrm>
                <a:off x="7072330" y="1142984"/>
                <a:ext cx="513513" cy="2682978"/>
                <a:chOff x="6429388" y="1098440"/>
                <a:chExt cx="513513" cy="2682978"/>
              </a:xfrm>
            </p:grpSpPr>
            <p:pic>
              <p:nvPicPr>
                <p:cNvPr id="1059" name="圖片 7"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60" name="圖片 8"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56" name="群組 11"/>
              <p:cNvGrpSpPr>
                <a:grpSpLocks/>
              </p:cNvGrpSpPr>
              <p:nvPr userDrawn="1"/>
            </p:nvGrpSpPr>
            <p:grpSpPr bwMode="auto">
              <a:xfrm>
                <a:off x="7072330" y="3746418"/>
                <a:ext cx="513516" cy="2302009"/>
                <a:chOff x="6429388" y="1098440"/>
                <a:chExt cx="513516" cy="2302009"/>
              </a:xfrm>
            </p:grpSpPr>
            <p:pic>
              <p:nvPicPr>
                <p:cNvPr id="1057" name="圖片 12"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1469" b="28168"/>
                <a:stretch>
                  <a:fillRect/>
                </a:stretch>
              </p:blipFill>
              <p:spPr bwMode="auto">
                <a:xfrm>
                  <a:off x="6429388" y="2428867"/>
                  <a:ext cx="513516" cy="971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8" name="圖片 13"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048" name="群組 22"/>
            <p:cNvGrpSpPr>
              <a:grpSpLocks/>
            </p:cNvGrpSpPr>
            <p:nvPr userDrawn="1"/>
          </p:nvGrpSpPr>
          <p:grpSpPr bwMode="auto">
            <a:xfrm rot="-5400000">
              <a:off x="3029359" y="-100457"/>
              <a:ext cx="513513" cy="5286412"/>
              <a:chOff x="7072330" y="1142984"/>
              <a:chExt cx="513513" cy="5286412"/>
            </a:xfrm>
          </p:grpSpPr>
          <p:grpSp>
            <p:nvGrpSpPr>
              <p:cNvPr id="1049" name="群組 9"/>
              <p:cNvGrpSpPr>
                <a:grpSpLocks/>
              </p:cNvGrpSpPr>
              <p:nvPr userDrawn="1"/>
            </p:nvGrpSpPr>
            <p:grpSpPr bwMode="auto">
              <a:xfrm>
                <a:off x="7072330" y="1142984"/>
                <a:ext cx="513513" cy="2682978"/>
                <a:chOff x="6429388" y="1098440"/>
                <a:chExt cx="513513" cy="2682978"/>
              </a:xfrm>
            </p:grpSpPr>
            <p:pic>
              <p:nvPicPr>
                <p:cNvPr id="1053" name="圖片 27"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4" name="圖片 28"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50" name="群組 11"/>
              <p:cNvGrpSpPr>
                <a:grpSpLocks/>
              </p:cNvGrpSpPr>
              <p:nvPr userDrawn="1"/>
            </p:nvGrpSpPr>
            <p:grpSpPr bwMode="auto">
              <a:xfrm>
                <a:off x="7072330" y="3746418"/>
                <a:ext cx="513513" cy="2682978"/>
                <a:chOff x="6429388" y="1098440"/>
                <a:chExt cx="513513" cy="2682978"/>
              </a:xfrm>
            </p:grpSpPr>
            <p:pic>
              <p:nvPicPr>
                <p:cNvPr id="1051" name="圖片 25"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52" name="圖片 26"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grpSp>
        <p:nvGrpSpPr>
          <p:cNvPr id="1032" name="群組 30"/>
          <p:cNvGrpSpPr>
            <a:grpSpLocks/>
          </p:cNvGrpSpPr>
          <p:nvPr userDrawn="1"/>
        </p:nvGrpSpPr>
        <p:grpSpPr bwMode="auto">
          <a:xfrm flipH="1" flipV="1">
            <a:off x="136525" y="6286500"/>
            <a:ext cx="8929688" cy="571500"/>
            <a:chOff x="642910" y="2285990"/>
            <a:chExt cx="9906102" cy="513516"/>
          </a:xfrm>
        </p:grpSpPr>
        <p:grpSp>
          <p:nvGrpSpPr>
            <p:cNvPr id="1033" name="群組 14"/>
            <p:cNvGrpSpPr>
              <a:grpSpLocks/>
            </p:cNvGrpSpPr>
            <p:nvPr userDrawn="1"/>
          </p:nvGrpSpPr>
          <p:grpSpPr bwMode="auto">
            <a:xfrm rot="-5400000">
              <a:off x="7839533" y="90026"/>
              <a:ext cx="513516" cy="4905443"/>
              <a:chOff x="7072330" y="1142984"/>
              <a:chExt cx="513516" cy="4905443"/>
            </a:xfrm>
          </p:grpSpPr>
          <p:grpSp>
            <p:nvGrpSpPr>
              <p:cNvPr id="1041" name="群組 9"/>
              <p:cNvGrpSpPr>
                <a:grpSpLocks/>
              </p:cNvGrpSpPr>
              <p:nvPr userDrawn="1"/>
            </p:nvGrpSpPr>
            <p:grpSpPr bwMode="auto">
              <a:xfrm>
                <a:off x="7072330" y="1142984"/>
                <a:ext cx="513513" cy="2682978"/>
                <a:chOff x="6429388" y="1098440"/>
                <a:chExt cx="513513" cy="2682978"/>
              </a:xfrm>
            </p:grpSpPr>
            <p:pic>
              <p:nvPicPr>
                <p:cNvPr id="1045" name="圖片 43"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6" name="圖片 44"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42" name="群組 40"/>
              <p:cNvGrpSpPr>
                <a:grpSpLocks/>
              </p:cNvGrpSpPr>
              <p:nvPr userDrawn="1"/>
            </p:nvGrpSpPr>
            <p:grpSpPr bwMode="auto">
              <a:xfrm>
                <a:off x="7072330" y="3746418"/>
                <a:ext cx="513516" cy="2302009"/>
                <a:chOff x="6429388" y="1098440"/>
                <a:chExt cx="513516" cy="2302009"/>
              </a:xfrm>
            </p:grpSpPr>
            <p:pic>
              <p:nvPicPr>
                <p:cNvPr id="1043" name="圖片 41"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1469" b="28168"/>
                <a:stretch>
                  <a:fillRect/>
                </a:stretch>
              </p:blipFill>
              <p:spPr bwMode="auto">
                <a:xfrm>
                  <a:off x="6429388" y="2428867"/>
                  <a:ext cx="513516" cy="971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4" name="圖片 42"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nvGrpSpPr>
            <p:cNvPr id="1034" name="群組 22"/>
            <p:cNvGrpSpPr>
              <a:grpSpLocks/>
            </p:cNvGrpSpPr>
            <p:nvPr userDrawn="1"/>
          </p:nvGrpSpPr>
          <p:grpSpPr bwMode="auto">
            <a:xfrm rot="-5400000">
              <a:off x="3029359" y="-100457"/>
              <a:ext cx="513513" cy="5286412"/>
              <a:chOff x="7072330" y="1142984"/>
              <a:chExt cx="513513" cy="5286412"/>
            </a:xfrm>
          </p:grpSpPr>
          <p:grpSp>
            <p:nvGrpSpPr>
              <p:cNvPr id="1035" name="群組 9"/>
              <p:cNvGrpSpPr>
                <a:grpSpLocks/>
              </p:cNvGrpSpPr>
              <p:nvPr userDrawn="1"/>
            </p:nvGrpSpPr>
            <p:grpSpPr bwMode="auto">
              <a:xfrm>
                <a:off x="7072330" y="1142984"/>
                <a:ext cx="513513" cy="2682978"/>
                <a:chOff x="6429388" y="1098440"/>
                <a:chExt cx="513513" cy="2682978"/>
              </a:xfrm>
            </p:grpSpPr>
            <p:pic>
              <p:nvPicPr>
                <p:cNvPr id="1039" name="圖片 37"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圖片 38"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036" name="群組 11"/>
              <p:cNvGrpSpPr>
                <a:grpSpLocks/>
              </p:cNvGrpSpPr>
              <p:nvPr userDrawn="1"/>
            </p:nvGrpSpPr>
            <p:grpSpPr bwMode="auto">
              <a:xfrm>
                <a:off x="7072330" y="3746418"/>
                <a:ext cx="513513" cy="2682978"/>
                <a:chOff x="6429388" y="1098440"/>
                <a:chExt cx="513513" cy="2682978"/>
              </a:xfrm>
            </p:grpSpPr>
            <p:pic>
              <p:nvPicPr>
                <p:cNvPr id="1037" name="圖片 35"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10564" r="52464"/>
                <a:stretch>
                  <a:fillRect/>
                </a:stretch>
              </p:blipFill>
              <p:spPr bwMode="auto">
                <a:xfrm>
                  <a:off x="6429388" y="2428868"/>
                  <a:ext cx="500066"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圖片 36" descr="fruit1.gif"/>
                <p:cNvPicPr>
                  <a:picLocks noChangeAspect="1"/>
                </p:cNvPicPr>
                <p:nvPr userDrawn="1"/>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l="47536" r="20773"/>
                <a:stretch>
                  <a:fillRect/>
                </a:stretch>
              </p:blipFill>
              <p:spPr bwMode="auto">
                <a:xfrm>
                  <a:off x="6514273" y="1098440"/>
                  <a:ext cx="428628" cy="135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ctr" rtl="0" eaLnBrk="0" fontAlgn="base" hangingPunct="0">
        <a:spcBef>
          <a:spcPct val="0"/>
        </a:spcBef>
        <a:spcAft>
          <a:spcPct val="0"/>
        </a:spcAft>
        <a:defRPr kumimoji="1" sz="4400">
          <a:solidFill>
            <a:srgbClr val="224B50"/>
          </a:solidFill>
          <a:latin typeface="華康粗黑體(P)" pitchFamily="34" charset="-120"/>
          <a:ea typeface="華康粗黑體(P)" pitchFamily="34" charset="-120"/>
          <a:cs typeface="+mj-cs"/>
        </a:defRPr>
      </a:lvl1pPr>
      <a:lvl2pPr algn="ctr" rtl="0" eaLnBrk="0" fontAlgn="base" hangingPunct="0">
        <a:spcBef>
          <a:spcPct val="0"/>
        </a:spcBef>
        <a:spcAft>
          <a:spcPct val="0"/>
        </a:spcAft>
        <a:defRPr kumimoji="1" sz="4400">
          <a:solidFill>
            <a:srgbClr val="224B50"/>
          </a:solidFill>
          <a:latin typeface="華康粗黑體(P)" pitchFamily="34" charset="-120"/>
          <a:ea typeface="華康粗黑體(P)" pitchFamily="34" charset="-120"/>
        </a:defRPr>
      </a:lvl2pPr>
      <a:lvl3pPr algn="ctr" rtl="0" eaLnBrk="0" fontAlgn="base" hangingPunct="0">
        <a:spcBef>
          <a:spcPct val="0"/>
        </a:spcBef>
        <a:spcAft>
          <a:spcPct val="0"/>
        </a:spcAft>
        <a:defRPr kumimoji="1" sz="4400">
          <a:solidFill>
            <a:srgbClr val="224B50"/>
          </a:solidFill>
          <a:latin typeface="華康粗黑體(P)" pitchFamily="34" charset="-120"/>
          <a:ea typeface="華康粗黑體(P)" pitchFamily="34" charset="-120"/>
        </a:defRPr>
      </a:lvl3pPr>
      <a:lvl4pPr algn="ctr" rtl="0" eaLnBrk="0" fontAlgn="base" hangingPunct="0">
        <a:spcBef>
          <a:spcPct val="0"/>
        </a:spcBef>
        <a:spcAft>
          <a:spcPct val="0"/>
        </a:spcAft>
        <a:defRPr kumimoji="1" sz="4400">
          <a:solidFill>
            <a:srgbClr val="224B50"/>
          </a:solidFill>
          <a:latin typeface="華康粗黑體(P)" pitchFamily="34" charset="-120"/>
          <a:ea typeface="華康粗黑體(P)" pitchFamily="34" charset="-120"/>
        </a:defRPr>
      </a:lvl4pPr>
      <a:lvl5pPr algn="ctr" rtl="0" eaLnBrk="0" fontAlgn="base" hangingPunct="0">
        <a:spcBef>
          <a:spcPct val="0"/>
        </a:spcBef>
        <a:spcAft>
          <a:spcPct val="0"/>
        </a:spcAft>
        <a:defRPr kumimoji="1" sz="4400">
          <a:solidFill>
            <a:srgbClr val="224B50"/>
          </a:solidFill>
          <a:latin typeface="華康粗黑體(P)" pitchFamily="34" charset="-120"/>
          <a:ea typeface="華康粗黑體(P)" pitchFamily="34" charset="-120"/>
        </a:defRPr>
      </a:lvl5pPr>
      <a:lvl6pPr marL="457200" algn="ctr" rtl="0" fontAlgn="base">
        <a:spcBef>
          <a:spcPct val="0"/>
        </a:spcBef>
        <a:spcAft>
          <a:spcPct val="0"/>
        </a:spcAft>
        <a:defRPr kumimoji="1" sz="4400">
          <a:solidFill>
            <a:schemeClr val="tx2"/>
          </a:solidFill>
          <a:latin typeface="Arial" charset="0"/>
          <a:ea typeface="新細明體" pitchFamily="18" charset="-120"/>
        </a:defRPr>
      </a:lvl6pPr>
      <a:lvl7pPr marL="914400" algn="ctr" rtl="0" fontAlgn="base">
        <a:spcBef>
          <a:spcPct val="0"/>
        </a:spcBef>
        <a:spcAft>
          <a:spcPct val="0"/>
        </a:spcAft>
        <a:defRPr kumimoji="1" sz="4400">
          <a:solidFill>
            <a:schemeClr val="tx2"/>
          </a:solidFill>
          <a:latin typeface="Arial" charset="0"/>
          <a:ea typeface="新細明體" pitchFamily="18" charset="-120"/>
        </a:defRPr>
      </a:lvl7pPr>
      <a:lvl8pPr marL="1371600" algn="ctr" rtl="0" fontAlgn="base">
        <a:spcBef>
          <a:spcPct val="0"/>
        </a:spcBef>
        <a:spcAft>
          <a:spcPct val="0"/>
        </a:spcAft>
        <a:defRPr kumimoji="1" sz="4400">
          <a:solidFill>
            <a:schemeClr val="tx2"/>
          </a:solidFill>
          <a:latin typeface="Arial" charset="0"/>
          <a:ea typeface="新細明體" pitchFamily="18" charset="-120"/>
        </a:defRPr>
      </a:lvl8pPr>
      <a:lvl9pPr marL="1828800" algn="ctr" rtl="0" fontAlgn="base">
        <a:spcBef>
          <a:spcPct val="0"/>
        </a:spcBef>
        <a:spcAft>
          <a:spcPct val="0"/>
        </a:spcAft>
        <a:defRPr kumimoji="1" sz="4400">
          <a:solidFill>
            <a:schemeClr val="tx2"/>
          </a:solidFill>
          <a:latin typeface="Arial" charset="0"/>
          <a:ea typeface="新細明體" pitchFamily="18" charset="-120"/>
        </a:defRPr>
      </a:lvl9pPr>
    </p:titleStyle>
    <p:bodyStyle>
      <a:lvl1pPr marL="342900" indent="-342900" algn="l" rtl="0" eaLnBrk="0" fontAlgn="base" hangingPunct="0">
        <a:spcBef>
          <a:spcPct val="20000"/>
        </a:spcBef>
        <a:spcAft>
          <a:spcPct val="0"/>
        </a:spcAft>
        <a:buBlip>
          <a:blip r:embed="rId16"/>
        </a:buBlip>
        <a:defRPr kumimoji="1" sz="2800">
          <a:solidFill>
            <a:srgbClr val="0E1E20"/>
          </a:solidFill>
          <a:latin typeface="華康粗黑體(P)" pitchFamily="34" charset="-120"/>
          <a:ea typeface="華康粗黑體(P)" pitchFamily="34" charset="-120"/>
          <a:cs typeface="+mn-cs"/>
        </a:defRPr>
      </a:lvl1pPr>
      <a:lvl2pPr marL="742950" indent="-285750" algn="l" rtl="0" eaLnBrk="0" fontAlgn="base" hangingPunct="0">
        <a:spcBef>
          <a:spcPct val="20000"/>
        </a:spcBef>
        <a:spcAft>
          <a:spcPct val="0"/>
        </a:spcAft>
        <a:buBlip>
          <a:blip r:embed="rId16"/>
        </a:buBlip>
        <a:defRPr kumimoji="1" sz="2800">
          <a:solidFill>
            <a:srgbClr val="0E1E20"/>
          </a:solidFill>
          <a:latin typeface="華康粗黑體(P)" pitchFamily="34" charset="-120"/>
          <a:ea typeface="華康粗黑體(P)" pitchFamily="34" charset="-120"/>
        </a:defRPr>
      </a:lvl2pPr>
      <a:lvl3pPr marL="1143000" indent="-228600" algn="l" rtl="0" eaLnBrk="0" fontAlgn="base" hangingPunct="0">
        <a:spcBef>
          <a:spcPct val="20000"/>
        </a:spcBef>
        <a:spcAft>
          <a:spcPct val="0"/>
        </a:spcAft>
        <a:buBlip>
          <a:blip r:embed="rId16"/>
        </a:buBlip>
        <a:defRPr kumimoji="1" sz="2800">
          <a:solidFill>
            <a:srgbClr val="0E1E20"/>
          </a:solidFill>
          <a:latin typeface="華康粗黑體(P)" pitchFamily="34" charset="-120"/>
          <a:ea typeface="華康粗黑體(P)" pitchFamily="34" charset="-120"/>
        </a:defRPr>
      </a:lvl3pPr>
      <a:lvl4pPr marL="1600200" indent="-228600" algn="l" rtl="0" eaLnBrk="0" fontAlgn="base" hangingPunct="0">
        <a:spcBef>
          <a:spcPct val="20000"/>
        </a:spcBef>
        <a:spcAft>
          <a:spcPct val="0"/>
        </a:spcAft>
        <a:buBlip>
          <a:blip r:embed="rId16"/>
        </a:buBlip>
        <a:defRPr kumimoji="1" sz="2800">
          <a:solidFill>
            <a:srgbClr val="0E1E20"/>
          </a:solidFill>
          <a:latin typeface="華康粗黑體(P)" pitchFamily="34" charset="-120"/>
          <a:ea typeface="華康粗黑體(P)" pitchFamily="34" charset="-120"/>
        </a:defRPr>
      </a:lvl4pPr>
      <a:lvl5pPr marL="2057400" indent="-228600" algn="l" rtl="0" eaLnBrk="0" fontAlgn="base" hangingPunct="0">
        <a:spcBef>
          <a:spcPct val="20000"/>
        </a:spcBef>
        <a:spcAft>
          <a:spcPct val="0"/>
        </a:spcAft>
        <a:buBlip>
          <a:blip r:embed="rId16"/>
        </a:buBlip>
        <a:defRPr kumimoji="1" sz="2800">
          <a:solidFill>
            <a:srgbClr val="0E1E20"/>
          </a:solidFill>
          <a:latin typeface="華康粗黑體(P)" pitchFamily="34" charset="-120"/>
          <a:ea typeface="華康粗黑體(P)" pitchFamily="34" charset="-120"/>
        </a:defRPr>
      </a:lvl5pPr>
      <a:lvl6pPr marL="2514600" indent="-228600" algn="l" rtl="0" fontAlgn="base">
        <a:spcBef>
          <a:spcPct val="20000"/>
        </a:spcBef>
        <a:spcAft>
          <a:spcPct val="0"/>
        </a:spcAft>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class.kh.edu.tw/12821"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hyperlink" Target="http://maggy.syups.tp.edu.tw/02%A4%C0%B9j%BDu/33%A4%DF%B0%CA%B5e2/31.gi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098" name="Rectangle 5"/>
          <p:cNvSpPr>
            <a:spLocks noChangeArrowheads="1"/>
          </p:cNvSpPr>
          <p:nvPr/>
        </p:nvSpPr>
        <p:spPr bwMode="auto">
          <a:xfrm>
            <a:off x="323850" y="1125538"/>
            <a:ext cx="828675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lgn="ctr" eaLnBrk="1" hangingPunct="1">
              <a:spcBef>
                <a:spcPct val="0"/>
              </a:spcBef>
              <a:buFontTx/>
              <a:buNone/>
            </a:pPr>
            <a:r>
              <a:rPr lang="en-US" altLang="zh-TW" sz="4000" b="1" dirty="0">
                <a:solidFill>
                  <a:srgbClr val="0000FF"/>
                </a:solidFill>
                <a:latin typeface="Arial" panose="020B0604020202020204" pitchFamily="34" charset="0"/>
                <a:ea typeface="標楷體" panose="03000509000000000000" pitchFamily="65" charset="-120"/>
              </a:rPr>
              <a:t>115</a:t>
            </a:r>
            <a:r>
              <a:rPr lang="zh-TW" altLang="en-US" sz="4000" b="1" dirty="0">
                <a:solidFill>
                  <a:srgbClr val="0000FF"/>
                </a:solidFill>
                <a:latin typeface="Arial" panose="020B0604020202020204" pitchFamily="34" charset="0"/>
                <a:ea typeface="標楷體" panose="03000509000000000000" pitchFamily="65" charset="-120"/>
              </a:rPr>
              <a:t>學年度</a:t>
            </a:r>
            <a:br>
              <a:rPr lang="zh-TW" altLang="en-US" sz="4000" b="1" dirty="0">
                <a:solidFill>
                  <a:srgbClr val="0000FF"/>
                </a:solidFill>
                <a:latin typeface="Arial" panose="020B0604020202020204" pitchFamily="34" charset="0"/>
                <a:ea typeface="標楷體" panose="03000509000000000000" pitchFamily="65" charset="-120"/>
              </a:rPr>
            </a:br>
            <a:r>
              <a:rPr lang="zh-TW" altLang="en-US" sz="4000" b="1" dirty="0">
                <a:solidFill>
                  <a:schemeClr val="tx1"/>
                </a:solidFill>
                <a:latin typeface="Arial" panose="020B0604020202020204" pitchFamily="34" charset="0"/>
                <a:ea typeface="標楷體" panose="03000509000000000000" pitchFamily="65" charset="-120"/>
              </a:rPr>
              <a:t>○○</a:t>
            </a:r>
            <a:r>
              <a:rPr lang="zh-TW" altLang="en-US" sz="4000" b="1" dirty="0">
                <a:solidFill>
                  <a:srgbClr val="0000FF"/>
                </a:solidFill>
                <a:latin typeface="Arial" panose="020B0604020202020204" pitchFamily="34" charset="0"/>
                <a:ea typeface="標楷體" panose="03000509000000000000" pitchFamily="65" charset="-120"/>
              </a:rPr>
              <a:t>國小資賦優異學生申請縮短修業年限鑑定安置作業說明會</a:t>
            </a:r>
          </a:p>
        </p:txBody>
      </p:sp>
      <p:sp>
        <p:nvSpPr>
          <p:cNvPr id="4099" name="Rectangle 3"/>
          <p:cNvSpPr txBox="1">
            <a:spLocks noChangeArrowheads="1"/>
          </p:cNvSpPr>
          <p:nvPr/>
        </p:nvSpPr>
        <p:spPr bwMode="auto">
          <a:xfrm>
            <a:off x="3643313" y="4000500"/>
            <a:ext cx="5216525"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lnSpc>
                <a:spcPct val="90000"/>
              </a:lnSpc>
            </a:pPr>
            <a:r>
              <a:rPr lang="zh-TW" altLang="en-US" b="1" dirty="0">
                <a:solidFill>
                  <a:schemeClr val="tx1"/>
                </a:solidFill>
                <a:latin typeface="Arial" panose="020B0604020202020204" pitchFamily="34" charset="0"/>
                <a:ea typeface="標楷體" panose="03000509000000000000" pitchFamily="65" charset="-120"/>
              </a:rPr>
              <a:t>承辦單位：</a:t>
            </a:r>
          </a:p>
          <a:p>
            <a:pPr>
              <a:lnSpc>
                <a:spcPct val="90000"/>
              </a:lnSpc>
            </a:pPr>
            <a:r>
              <a:rPr lang="zh-TW" altLang="en-US" b="1" dirty="0">
                <a:solidFill>
                  <a:schemeClr val="tx1"/>
                </a:solidFill>
                <a:latin typeface="Arial" panose="020B0604020202020204" pitchFamily="34" charset="0"/>
                <a:ea typeface="標楷體" panose="03000509000000000000" pitchFamily="65" charset="-120"/>
              </a:rPr>
              <a:t>輔導主任：</a:t>
            </a:r>
          </a:p>
          <a:p>
            <a:pPr>
              <a:lnSpc>
                <a:spcPct val="90000"/>
              </a:lnSpc>
            </a:pPr>
            <a:r>
              <a:rPr lang="zh-TW" altLang="en-US" b="1" dirty="0">
                <a:solidFill>
                  <a:schemeClr val="tx1"/>
                </a:solidFill>
                <a:latin typeface="Arial" panose="020B0604020202020204" pitchFamily="34" charset="0"/>
                <a:ea typeface="標楷體" panose="03000509000000000000" pitchFamily="65" charset="-120"/>
              </a:rPr>
              <a:t>業務承辦：</a:t>
            </a:r>
          </a:p>
          <a:p>
            <a:pPr>
              <a:lnSpc>
                <a:spcPct val="90000"/>
              </a:lnSpc>
            </a:pPr>
            <a:r>
              <a:rPr lang="zh-TW" altLang="en-US" b="1" dirty="0">
                <a:solidFill>
                  <a:schemeClr val="tx1"/>
                </a:solidFill>
                <a:latin typeface="Arial" panose="020B0604020202020204" pitchFamily="34" charset="0"/>
                <a:ea typeface="標楷體" panose="03000509000000000000" pitchFamily="65" charset="-120"/>
              </a:rPr>
              <a:t>日期</a:t>
            </a:r>
            <a:r>
              <a:rPr lang="en-US" altLang="en-US" b="1" dirty="0">
                <a:solidFill>
                  <a:schemeClr val="tx1"/>
                </a:solidFill>
                <a:latin typeface="Arial" panose="020B0604020202020204" pitchFamily="34" charset="0"/>
                <a:ea typeface="標楷體" panose="03000509000000000000" pitchFamily="65" charset="-120"/>
              </a:rPr>
              <a:t>：</a:t>
            </a:r>
            <a:r>
              <a:rPr lang="zh-TW" altLang="en-US" b="1" dirty="0">
                <a:solidFill>
                  <a:schemeClr val="tx1"/>
                </a:solidFill>
                <a:latin typeface="Arial" panose="020B0604020202020204" pitchFamily="34" charset="0"/>
                <a:ea typeface="標楷體" panose="03000509000000000000" pitchFamily="65" charset="-120"/>
              </a:rPr>
              <a:t>   年   月   日</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899592" y="476672"/>
            <a:ext cx="7964488" cy="5719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30000"/>
              </a:lnSpc>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4.</a:t>
            </a:r>
            <a:r>
              <a:rPr lang="zh-TW" altLang="en-US" dirty="0">
                <a:solidFill>
                  <a:srgbClr val="0000FF"/>
                </a:solidFill>
                <a:latin typeface="標楷體" panose="03000509000000000000" pitchFamily="65" charset="-120"/>
                <a:ea typeface="標楷體" panose="03000509000000000000" pitchFamily="65" charset="-120"/>
              </a:rPr>
              <a:t>身心障礙學生</a:t>
            </a:r>
            <a:r>
              <a:rPr lang="zh-TW" altLang="en-US" dirty="0">
                <a:solidFill>
                  <a:schemeClr val="tx1"/>
                </a:solidFill>
                <a:latin typeface="標楷體" panose="03000509000000000000" pitchFamily="65" charset="-120"/>
                <a:ea typeface="標楷體" panose="03000509000000000000" pitchFamily="65" charset="-120"/>
              </a:rPr>
              <a:t>（領有報名時有效期限內身心障</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None/>
            </a:pPr>
            <a:r>
              <a:rPr lang="en-US" altLang="zh-TW" dirty="0">
                <a:solidFill>
                  <a:schemeClr val="tx1"/>
                </a:solidFill>
                <a:latin typeface="標楷體" panose="03000509000000000000" pitchFamily="65" charset="-120"/>
                <a:ea typeface="標楷體" panose="03000509000000000000" pitchFamily="65" charset="-120"/>
              </a:rPr>
              <a:t>  </a:t>
            </a:r>
            <a:r>
              <a:rPr lang="zh-TW" altLang="en-US" dirty="0">
                <a:solidFill>
                  <a:schemeClr val="tx1"/>
                </a:solidFill>
                <a:latin typeface="標楷體" panose="03000509000000000000" pitchFamily="65" charset="-120"/>
                <a:ea typeface="標楷體" panose="03000509000000000000" pitchFamily="65" charset="-120"/>
              </a:rPr>
              <a:t>礙證明或鑑輔會證明）</a:t>
            </a:r>
            <a:r>
              <a:rPr lang="zh-TW" altLang="en-US" dirty="0">
                <a:solidFill>
                  <a:srgbClr val="0000FF"/>
                </a:solidFill>
                <a:latin typeface="標楷體" panose="03000509000000000000" pitchFamily="65" charset="-120"/>
                <a:ea typeface="標楷體" panose="03000509000000000000" pitchFamily="65" charset="-120"/>
              </a:rPr>
              <a:t>及經濟文化殊異學生</a:t>
            </a:r>
            <a:r>
              <a:rPr lang="zh-TW" altLang="en-US" dirty="0">
                <a:solidFill>
                  <a:schemeClr val="tx1"/>
                </a:solidFill>
                <a:latin typeface="標楷體" panose="03000509000000000000" pitchFamily="65" charset="-120"/>
                <a:ea typeface="標楷體" panose="03000509000000000000" pitchFamily="65" charset="-120"/>
              </a:rPr>
              <a:t>（</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  請檢附戶籍所在地區公所核發之報名時有效期</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  限內之低、中低收入戶證明文件），請</a:t>
            </a:r>
            <a:r>
              <a:rPr lang="zh-TW" altLang="en-US" dirty="0">
                <a:solidFill>
                  <a:srgbClr val="0000FF"/>
                </a:solidFill>
                <a:latin typeface="標楷體" panose="03000509000000000000" pitchFamily="65" charset="-120"/>
                <a:ea typeface="標楷體" panose="03000509000000000000" pitchFamily="65" charset="-120"/>
              </a:rPr>
              <a:t>填寫「</a:t>
            </a:r>
            <a:endParaRPr lang="en-US" altLang="zh-TW" dirty="0">
              <a:solidFill>
                <a:srgbClr val="0000FF"/>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rgbClr val="0000FF"/>
                </a:solidFill>
                <a:latin typeface="標楷體" panose="03000509000000000000" pitchFamily="65" charset="-120"/>
                <a:ea typeface="標楷體" panose="03000509000000000000" pitchFamily="65" charset="-120"/>
              </a:rPr>
              <a:t>  身心障礙學生及經濟文化殊異學生報考說明表</a:t>
            </a:r>
            <a:endParaRPr lang="en-US" altLang="zh-TW" dirty="0">
              <a:solidFill>
                <a:srgbClr val="0000FF"/>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rgbClr val="0000FF"/>
                </a:solidFill>
                <a:latin typeface="標楷體" panose="03000509000000000000" pitchFamily="65" charset="-120"/>
                <a:ea typeface="標楷體" panose="03000509000000000000" pitchFamily="65" charset="-120"/>
              </a:rPr>
              <a:t>  」</a:t>
            </a:r>
            <a:r>
              <a:rPr lang="zh-TW" altLang="en-US" dirty="0">
                <a:solidFill>
                  <a:schemeClr val="tx1"/>
                </a:solidFill>
                <a:latin typeface="標楷體" panose="03000509000000000000" pitchFamily="65" charset="-120"/>
                <a:ea typeface="標楷體" panose="03000509000000000000" pitchFamily="65" charset="-120"/>
              </a:rPr>
              <a:t>，並得</a:t>
            </a:r>
            <a:r>
              <a:rPr lang="zh-TW" altLang="en-US" dirty="0">
                <a:solidFill>
                  <a:srgbClr val="0000FF"/>
                </a:solidFill>
                <a:latin typeface="標楷體" panose="03000509000000000000" pitchFamily="65" charset="-120"/>
                <a:ea typeface="標楷體" panose="03000509000000000000" pitchFamily="65" charset="-120"/>
              </a:rPr>
              <a:t>檢附二年內相關報考學科優勢才能具</a:t>
            </a:r>
            <a:endParaRPr lang="en-US" altLang="zh-TW" dirty="0">
              <a:solidFill>
                <a:srgbClr val="0000FF"/>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rgbClr val="0000FF"/>
                </a:solidFill>
                <a:latin typeface="標楷體" panose="03000509000000000000" pitchFamily="65" charset="-120"/>
                <a:ea typeface="標楷體" panose="03000509000000000000" pitchFamily="65" charset="-120"/>
              </a:rPr>
              <a:t>  體佐證資料</a:t>
            </a:r>
            <a:r>
              <a:rPr lang="zh-TW" altLang="en-US" dirty="0">
                <a:solidFill>
                  <a:schemeClr val="tx1"/>
                </a:solidFill>
                <a:latin typeface="標楷體" panose="03000509000000000000" pitchFamily="65" charset="-120"/>
                <a:ea typeface="標楷體" panose="03000509000000000000" pitchFamily="65" charset="-120"/>
              </a:rPr>
              <a:t>（無則免附），提供高雄市政府特</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  殊教育學生鑑定及就學輔導會（以下簡稱本市</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  鑑輔會）綜合研判參考，並於報名時繳交，逾</a:t>
            </a:r>
            <a:endParaRPr lang="en-US" altLang="zh-TW"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  期不予受理，視同棄權。</a:t>
            </a:r>
            <a:endParaRPr lang="en-US" altLang="zh-TW" sz="3200" b="1" dirty="0">
              <a:solidFill>
                <a:srgbClr val="224B50"/>
              </a:solidFill>
              <a:latin typeface="標楷體" panose="03000509000000000000" pitchFamily="65" charset="-120"/>
              <a:ea typeface="標楷體" panose="03000509000000000000" pitchFamily="65" charset="-120"/>
              <a:sym typeface="Wingdings 3" panose="05040102010807070707" pitchFamily="18" charset="2"/>
            </a:endParaRPr>
          </a:p>
        </p:txBody>
      </p:sp>
    </p:spTree>
    <p:extLst>
      <p:ext uri="{BB962C8B-B14F-4D97-AF65-F5344CB8AC3E}">
        <p14:creationId xmlns:p14="http://schemas.microsoft.com/office/powerpoint/2010/main" val="369962581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835025" y="750888"/>
            <a:ext cx="7978775" cy="914400"/>
          </a:xfrm>
        </p:spPr>
        <p:txBody>
          <a:bodyPr/>
          <a:lstStyle/>
          <a:p>
            <a:pPr eaLnBrk="1" hangingPunct="1"/>
            <a:r>
              <a:rPr lang="zh-TW" altLang="en-US" sz="5400" dirty="0">
                <a:solidFill>
                  <a:srgbClr val="0000FF"/>
                </a:solidFill>
                <a:ea typeface="標楷體" panose="03000509000000000000" pitchFamily="65" charset="-120"/>
              </a:rPr>
              <a:t>初選（團體智力評量）</a:t>
            </a:r>
          </a:p>
        </p:txBody>
      </p:sp>
      <p:sp>
        <p:nvSpPr>
          <p:cNvPr id="16416" name="AutoShape 32"/>
          <p:cNvSpPr>
            <a:spLocks noChangeArrowheads="1"/>
          </p:cNvSpPr>
          <p:nvPr/>
        </p:nvSpPr>
        <p:spPr bwMode="gray">
          <a:xfrm rot="17973186">
            <a:off x="4647407" y="2697956"/>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7" name="AutoShape 33"/>
          <p:cNvSpPr>
            <a:spLocks noChangeArrowheads="1"/>
          </p:cNvSpPr>
          <p:nvPr/>
        </p:nvSpPr>
        <p:spPr bwMode="gray">
          <a:xfrm rot="3465783">
            <a:off x="4645820" y="4866481"/>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8" name="AutoShape 34"/>
          <p:cNvSpPr>
            <a:spLocks noChangeArrowheads="1"/>
          </p:cNvSpPr>
          <p:nvPr/>
        </p:nvSpPr>
        <p:spPr bwMode="gray">
          <a:xfrm rot="14369022">
            <a:off x="3428207" y="2774156"/>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9" name="AutoShape 35"/>
          <p:cNvSpPr>
            <a:spLocks noChangeArrowheads="1"/>
          </p:cNvSpPr>
          <p:nvPr/>
        </p:nvSpPr>
        <p:spPr bwMode="gray">
          <a:xfrm rot="7535209">
            <a:off x="3386932" y="4834731"/>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20" name="AutoShape 36"/>
          <p:cNvSpPr>
            <a:spLocks noChangeArrowheads="1"/>
          </p:cNvSpPr>
          <p:nvPr/>
        </p:nvSpPr>
        <p:spPr bwMode="gray">
          <a:xfrm>
            <a:off x="5224463" y="3832225"/>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21" name="AutoShape 37"/>
          <p:cNvSpPr>
            <a:spLocks noChangeArrowheads="1"/>
          </p:cNvSpPr>
          <p:nvPr/>
        </p:nvSpPr>
        <p:spPr bwMode="gray">
          <a:xfrm rot="10800000">
            <a:off x="2814638" y="3825875"/>
            <a:ext cx="863600" cy="288925"/>
          </a:xfrm>
          <a:prstGeom prst="rightArrow">
            <a:avLst>
              <a:gd name="adj1" fmla="val 35167"/>
              <a:gd name="adj2" fmla="val 121041"/>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grpSp>
        <p:nvGrpSpPr>
          <p:cNvPr id="22537" name="群組 57"/>
          <p:cNvGrpSpPr>
            <a:grpSpLocks/>
          </p:cNvGrpSpPr>
          <p:nvPr/>
        </p:nvGrpSpPr>
        <p:grpSpPr bwMode="auto">
          <a:xfrm>
            <a:off x="3500438" y="3071813"/>
            <a:ext cx="1944687" cy="1944687"/>
            <a:chOff x="3714744" y="3071810"/>
            <a:chExt cx="1944688" cy="1944687"/>
          </a:xfrm>
        </p:grpSpPr>
        <p:grpSp>
          <p:nvGrpSpPr>
            <p:cNvPr id="22544" name="群組 55"/>
            <p:cNvGrpSpPr>
              <a:grpSpLocks/>
            </p:cNvGrpSpPr>
            <p:nvPr/>
          </p:nvGrpSpPr>
          <p:grpSpPr bwMode="auto">
            <a:xfrm>
              <a:off x="3714744" y="3071810"/>
              <a:ext cx="1944688" cy="1944687"/>
              <a:chOff x="4057651" y="3357563"/>
              <a:chExt cx="1944688" cy="1944687"/>
            </a:xfrm>
          </p:grpSpPr>
          <p:sp>
            <p:nvSpPr>
              <p:cNvPr id="16414" name="Oval 30"/>
              <p:cNvSpPr>
                <a:spLocks noChangeArrowheads="1"/>
              </p:cNvSpPr>
              <p:nvPr/>
            </p:nvSpPr>
            <p:spPr bwMode="gray">
              <a:xfrm>
                <a:off x="4057651" y="3357563"/>
                <a:ext cx="1944688" cy="1944687"/>
              </a:xfrm>
              <a:prstGeom prst="ellipse">
                <a:avLst/>
              </a:prstGeom>
              <a:gradFill rotWithShape="1">
                <a:gsLst>
                  <a:gs pos="0">
                    <a:schemeClr val="hlink">
                      <a:alpha val="32001"/>
                    </a:schemeClr>
                  </a:gs>
                  <a:gs pos="100000">
                    <a:schemeClr val="hlink">
                      <a:gamma/>
                      <a:shade val="46275"/>
                      <a:invGamma/>
                    </a:schemeClr>
                  </a:gs>
                </a:gsLst>
                <a:lin ang="2700000" scaled="1"/>
              </a:gradFill>
              <a:ln w="38100" algn="ctr">
                <a:solidFill>
                  <a:schemeClr val="accent6">
                    <a:lumMod val="60000"/>
                    <a:lumOff val="40000"/>
                  </a:schemeClr>
                </a:solidFill>
                <a:round/>
                <a:headEnd/>
                <a:tailEnd/>
              </a:ln>
              <a:effectLst/>
            </p:spPr>
            <p:txBody>
              <a:bodyPr wrap="none" anchor="ctr">
                <a:spAutoFit/>
              </a:bodyPr>
              <a:lstStyle/>
              <a:p>
                <a:pPr eaLnBrk="1" hangingPunct="1">
                  <a:defRPr/>
                </a:pPr>
                <a:endParaRPr lang="zh-TW" altLang="en-US">
                  <a:latin typeface="Arial" charset="0"/>
                </a:endParaRPr>
              </a:p>
            </p:txBody>
          </p:sp>
          <p:sp>
            <p:nvSpPr>
              <p:cNvPr id="12325" name="Oval 39"/>
              <p:cNvSpPr>
                <a:spLocks noChangeArrowheads="1"/>
              </p:cNvSpPr>
              <p:nvPr/>
            </p:nvSpPr>
            <p:spPr bwMode="gray">
              <a:xfrm>
                <a:off x="4173538" y="3473450"/>
                <a:ext cx="1690689" cy="1690688"/>
              </a:xfrm>
              <a:prstGeom prst="ellipse">
                <a:avLst/>
              </a:prstGeom>
              <a:solidFill>
                <a:srgbClr val="6969CD"/>
              </a:solidFill>
              <a:ln>
                <a:headEnd/>
                <a:tailEnd/>
              </a:ln>
            </p:spPr>
            <p:style>
              <a:lnRef idx="3">
                <a:schemeClr val="lt1"/>
              </a:lnRef>
              <a:fillRef idx="1">
                <a:schemeClr val="accent2"/>
              </a:fillRef>
              <a:effectRef idx="1">
                <a:schemeClr val="accent2"/>
              </a:effectRef>
              <a:fontRef idx="minor">
                <a:schemeClr val="lt1"/>
              </a:fontRef>
            </p:style>
            <p:txBody>
              <a:bodyPr anchor="ctr">
                <a:spAutoFit/>
              </a:bodyPr>
              <a:lstStyle/>
              <a:p>
                <a:pPr eaLnBrk="1" hangingPunct="1">
                  <a:defRPr/>
                </a:pPr>
                <a:endParaRPr lang="zh-TW" altLang="en-US"/>
              </a:p>
            </p:txBody>
          </p:sp>
        </p:grpSp>
        <p:sp>
          <p:nvSpPr>
            <p:cNvPr id="22545" name="Text Box 40"/>
            <p:cNvSpPr txBox="1">
              <a:spLocks noChangeArrowheads="1"/>
            </p:cNvSpPr>
            <p:nvPr/>
          </p:nvSpPr>
          <p:spPr bwMode="auto">
            <a:xfrm>
              <a:off x="4017546" y="3586624"/>
              <a:ext cx="131318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lgn="ctr">
                <a:spcBef>
                  <a:spcPct val="0"/>
                </a:spcBef>
                <a:buFontTx/>
                <a:buNone/>
              </a:pPr>
              <a:r>
                <a:rPr kumimoji="0" lang="zh-TW" altLang="en-US" sz="4400" b="1" dirty="0">
                  <a:solidFill>
                    <a:schemeClr val="bg1"/>
                  </a:solidFill>
                  <a:latin typeface="Arial" panose="020B0604020202020204" pitchFamily="34" charset="0"/>
                  <a:ea typeface="標楷體" panose="03000509000000000000" pitchFamily="65" charset="-120"/>
                </a:rPr>
                <a:t>初選</a:t>
              </a:r>
              <a:endParaRPr kumimoji="0" lang="zh-TW" altLang="en-US" sz="4400" b="1" dirty="0">
                <a:solidFill>
                  <a:schemeClr val="bg1"/>
                </a:solidFill>
                <a:latin typeface="標楷體" panose="03000509000000000000" pitchFamily="65" charset="-120"/>
                <a:ea typeface="標楷體" panose="03000509000000000000" pitchFamily="65" charset="-120"/>
              </a:endParaRPr>
            </a:p>
          </p:txBody>
        </p:sp>
      </p:grpSp>
      <p:sp>
        <p:nvSpPr>
          <p:cNvPr id="22538" name="Text Box 42"/>
          <p:cNvSpPr txBox="1">
            <a:spLocks noChangeArrowheads="1"/>
          </p:cNvSpPr>
          <p:nvPr/>
        </p:nvSpPr>
        <p:spPr bwMode="auto">
          <a:xfrm>
            <a:off x="6000750" y="3687763"/>
            <a:ext cx="28130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3</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初選準備工作</a:t>
            </a:r>
          </a:p>
        </p:txBody>
      </p:sp>
      <p:sp>
        <p:nvSpPr>
          <p:cNvPr id="22539" name="Text Box 43"/>
          <p:cNvSpPr txBox="1">
            <a:spLocks noChangeArrowheads="1"/>
          </p:cNvSpPr>
          <p:nvPr/>
        </p:nvSpPr>
        <p:spPr bwMode="auto">
          <a:xfrm>
            <a:off x="5795963" y="5146675"/>
            <a:ext cx="20447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4</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進行初選</a:t>
            </a:r>
          </a:p>
        </p:txBody>
      </p:sp>
      <p:sp>
        <p:nvSpPr>
          <p:cNvPr id="22540" name="Text Box 44"/>
          <p:cNvSpPr txBox="1">
            <a:spLocks noChangeArrowheads="1"/>
          </p:cNvSpPr>
          <p:nvPr/>
        </p:nvSpPr>
        <p:spPr bwMode="auto">
          <a:xfrm>
            <a:off x="115888" y="3643313"/>
            <a:ext cx="28130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6</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複查初選成績</a:t>
            </a:r>
          </a:p>
        </p:txBody>
      </p:sp>
      <p:sp>
        <p:nvSpPr>
          <p:cNvPr id="22541" name="Text Box 45"/>
          <p:cNvSpPr txBox="1">
            <a:spLocks noChangeArrowheads="1"/>
          </p:cNvSpPr>
          <p:nvPr/>
        </p:nvSpPr>
        <p:spPr bwMode="auto">
          <a:xfrm>
            <a:off x="428625" y="5072063"/>
            <a:ext cx="31988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5</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召開初選鑑輔會</a:t>
            </a:r>
          </a:p>
          <a:p>
            <a:pPr>
              <a:spcBef>
                <a:spcPct val="0"/>
              </a:spcBef>
              <a:buFontTx/>
              <a:buNone/>
            </a:pPr>
            <a:r>
              <a:rPr kumimoji="0" lang="zh-TW" altLang="en-US" sz="3000" dirty="0">
                <a:solidFill>
                  <a:schemeClr val="tx1"/>
                </a:solidFill>
                <a:latin typeface="Arial" panose="020B0604020202020204" pitchFamily="34" charset="0"/>
                <a:ea typeface="標楷體" panose="03000509000000000000" pitchFamily="65" charset="-120"/>
              </a:rPr>
              <a:t>公告初選結果</a:t>
            </a:r>
          </a:p>
        </p:txBody>
      </p:sp>
      <p:sp>
        <p:nvSpPr>
          <p:cNvPr id="12314" name="Text Box 47"/>
          <p:cNvSpPr txBox="1">
            <a:spLocks noChangeArrowheads="1"/>
          </p:cNvSpPr>
          <p:nvPr/>
        </p:nvSpPr>
        <p:spPr bwMode="auto">
          <a:xfrm>
            <a:off x="428625" y="2071688"/>
            <a:ext cx="3582988" cy="554037"/>
          </a:xfrm>
          <a:prstGeom prst="rect">
            <a:avLst/>
          </a:prstGeom>
          <a:noFill/>
          <a:ln w="9525" algn="ctr">
            <a:noFill/>
            <a:miter lim="800000"/>
            <a:headEnd/>
            <a:tailEnd/>
          </a:ln>
        </p:spPr>
        <p:txBody>
          <a:bodyPr wrap="none">
            <a:spAutoFit/>
          </a:bodyPr>
          <a:lstStyle/>
          <a:p>
            <a:pPr>
              <a:defRPr/>
            </a:pPr>
            <a:r>
              <a:rPr kumimoji="0" lang="en-US" altLang="zh-TW" sz="3000" dirty="0">
                <a:solidFill>
                  <a:srgbClr val="0000FF"/>
                </a:solidFill>
                <a:latin typeface="Arial" charset="0"/>
                <a:ea typeface="標楷體" pitchFamily="65" charset="-120"/>
              </a:rPr>
              <a:t>1</a:t>
            </a:r>
            <a:r>
              <a:rPr kumimoji="0" lang="en-US" altLang="zh-TW" sz="3000" dirty="0">
                <a:latin typeface="Arial" charset="0"/>
                <a:ea typeface="標楷體" pitchFamily="65" charset="-120"/>
              </a:rPr>
              <a:t>.</a:t>
            </a:r>
            <a:r>
              <a:rPr kumimoji="0" lang="zh-TW" altLang="en-US" sz="3000" dirty="0">
                <a:latin typeface="Arial" charset="0"/>
                <a:ea typeface="標楷體" pitchFamily="65" charset="-120"/>
              </a:rPr>
              <a:t>接受</a:t>
            </a:r>
            <a:r>
              <a:rPr kumimoji="0" lang="zh-TW" altLang="en-US" sz="3000" dirty="0">
                <a:solidFill>
                  <a:schemeClr val="accent5">
                    <a:lumMod val="25000"/>
                  </a:schemeClr>
                </a:solidFill>
                <a:latin typeface="Arial" charset="0"/>
                <a:ea typeface="標楷體" pitchFamily="65" charset="-120"/>
              </a:rPr>
              <a:t>鑑定安置</a:t>
            </a:r>
            <a:r>
              <a:rPr kumimoji="0" lang="zh-TW" altLang="en-US" sz="3000" dirty="0">
                <a:latin typeface="Arial" charset="0"/>
                <a:ea typeface="標楷體" pitchFamily="65" charset="-120"/>
              </a:rPr>
              <a:t>申請</a:t>
            </a:r>
          </a:p>
        </p:txBody>
      </p:sp>
      <p:sp>
        <p:nvSpPr>
          <p:cNvPr id="22543" name="Text Box 50"/>
          <p:cNvSpPr txBox="1">
            <a:spLocks noChangeArrowheads="1"/>
          </p:cNvSpPr>
          <p:nvPr/>
        </p:nvSpPr>
        <p:spPr bwMode="auto">
          <a:xfrm>
            <a:off x="5000625" y="1857375"/>
            <a:ext cx="396716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a:solidFill>
                  <a:srgbClr val="0000FF"/>
                </a:solidFill>
                <a:latin typeface="Arial" panose="020B0604020202020204" pitchFamily="34" charset="0"/>
                <a:ea typeface="標楷體" panose="03000509000000000000" pitchFamily="65" charset="-120"/>
              </a:rPr>
              <a:t>2</a:t>
            </a:r>
            <a:r>
              <a:rPr kumimoji="0" lang="en-US" altLang="zh-TW" sz="3000">
                <a:solidFill>
                  <a:schemeClr val="tx1"/>
                </a:solidFill>
                <a:latin typeface="Arial" panose="020B0604020202020204" pitchFamily="34" charset="0"/>
                <a:ea typeface="標楷體" panose="03000509000000000000" pitchFamily="65" charset="-120"/>
              </a:rPr>
              <a:t>.</a:t>
            </a:r>
            <a:r>
              <a:rPr kumimoji="0" lang="zh-TW" altLang="en-US" sz="3000">
                <a:solidFill>
                  <a:schemeClr val="tx1"/>
                </a:solidFill>
                <a:latin typeface="Arial" panose="020B0604020202020204" pitchFamily="34" charset="0"/>
                <a:ea typeface="標楷體" panose="03000509000000000000" pitchFamily="65" charset="-120"/>
              </a:rPr>
              <a:t>彙整報考名冊及匯款</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35013" y="487363"/>
            <a:ext cx="8001000" cy="1643062"/>
          </a:xfrm>
        </p:spPr>
        <p:txBody>
          <a:bodyPr/>
          <a:lstStyle/>
          <a:p>
            <a:pPr eaLnBrk="1" hangingPunct="1"/>
            <a:r>
              <a:rPr lang="zh-TW" altLang="en-US" dirty="0">
                <a:solidFill>
                  <a:srgbClr val="0000FF"/>
                </a:solidFill>
                <a:latin typeface="標楷體" panose="03000509000000000000" pitchFamily="65" charset="-120"/>
                <a:ea typeface="標楷體" panose="03000509000000000000" pitchFamily="65" charset="-120"/>
              </a:rPr>
              <a:t>鑑定方式：</a:t>
            </a:r>
            <a:br>
              <a:rPr lang="en-US" altLang="zh-TW" dirty="0">
                <a:solidFill>
                  <a:srgbClr val="0000FF"/>
                </a:solidFill>
                <a:latin typeface="標楷體" panose="03000509000000000000" pitchFamily="65" charset="-120"/>
                <a:ea typeface="標楷體" panose="03000509000000000000" pitchFamily="65" charset="-120"/>
              </a:rPr>
            </a:br>
            <a:r>
              <a:rPr lang="zh-TW" altLang="en-US" dirty="0">
                <a:solidFill>
                  <a:srgbClr val="0000FF"/>
                </a:solidFill>
                <a:latin typeface="標楷體" panose="03000509000000000000" pitchFamily="65" charset="-120"/>
                <a:ea typeface="標楷體" panose="03000509000000000000" pitchFamily="65" charset="-120"/>
              </a:rPr>
              <a:t>團體智力評量（初選）</a:t>
            </a:r>
          </a:p>
        </p:txBody>
      </p:sp>
      <p:sp>
        <p:nvSpPr>
          <p:cNvPr id="24579" name="Rectangle 3"/>
          <p:cNvSpPr>
            <a:spLocks noChangeArrowheads="1"/>
          </p:cNvSpPr>
          <p:nvPr/>
        </p:nvSpPr>
        <p:spPr bwMode="auto">
          <a:xfrm>
            <a:off x="611188" y="2133600"/>
            <a:ext cx="8247062" cy="4012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1325" indent="-441325">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15000"/>
              </a:lnSpc>
              <a:spcBef>
                <a:spcPct val="0"/>
              </a:spcBef>
              <a:buFontTx/>
              <a:buNone/>
            </a:pPr>
            <a:r>
              <a:rPr lang="en-US" altLang="zh-TW" sz="3200" dirty="0">
                <a:solidFill>
                  <a:schemeClr val="tx1"/>
                </a:solidFill>
                <a:latin typeface="Arial" panose="020B0604020202020204" pitchFamily="34" charset="0"/>
                <a:ea typeface="標楷體" panose="03000509000000000000" pitchFamily="65" charset="-120"/>
              </a:rPr>
              <a:t> 1.</a:t>
            </a:r>
            <a:r>
              <a:rPr lang="zh-TW" altLang="en-US" sz="3200" dirty="0">
                <a:solidFill>
                  <a:schemeClr val="tx1"/>
                </a:solidFill>
                <a:latin typeface="Arial" panose="020B0604020202020204" pitchFamily="34" charset="0"/>
                <a:ea typeface="標楷體" panose="03000509000000000000" pitchFamily="65" charset="-120"/>
              </a:rPr>
              <a:t>報名日期：</a:t>
            </a:r>
            <a:r>
              <a:rPr lang="en-US" altLang="zh-TW" sz="3200" u="sng" dirty="0">
                <a:solidFill>
                  <a:srgbClr val="0000FF"/>
                </a:solidFill>
                <a:latin typeface="Arial" panose="020B0604020202020204" pitchFamily="34" charset="0"/>
                <a:ea typeface="標楷體" panose="03000509000000000000" pitchFamily="65" charset="-120"/>
              </a:rPr>
              <a:t>115.1.20</a:t>
            </a:r>
            <a:r>
              <a:rPr lang="zh-TW" altLang="en-US" sz="3200" u="sng" dirty="0">
                <a:solidFill>
                  <a:srgbClr val="0000FF"/>
                </a:solidFill>
                <a:latin typeface="Arial" panose="020B0604020202020204" pitchFamily="34" charset="0"/>
                <a:ea typeface="標楷體" panose="03000509000000000000" pitchFamily="65" charset="-120"/>
              </a:rPr>
              <a:t>（二）至</a:t>
            </a:r>
            <a:r>
              <a:rPr lang="en-US" altLang="zh-TW" sz="3200" u="sng" dirty="0">
                <a:solidFill>
                  <a:srgbClr val="0000FF"/>
                </a:solidFill>
                <a:latin typeface="Arial" panose="020B0604020202020204" pitchFamily="34" charset="0"/>
                <a:ea typeface="標楷體" panose="03000509000000000000" pitchFamily="65" charset="-120"/>
              </a:rPr>
              <a:t>115.1.21</a:t>
            </a:r>
            <a:r>
              <a:rPr lang="zh-TW" altLang="en-US" sz="3200" u="sng" dirty="0">
                <a:solidFill>
                  <a:srgbClr val="0000FF"/>
                </a:solidFill>
                <a:latin typeface="Arial" panose="020B0604020202020204" pitchFamily="34" charset="0"/>
                <a:ea typeface="標楷體" panose="03000509000000000000" pitchFamily="65" charset="-120"/>
              </a:rPr>
              <a:t>（三）</a:t>
            </a:r>
          </a:p>
          <a:p>
            <a:pPr eaLnBrk="1" hangingPunct="1">
              <a:lnSpc>
                <a:spcPct val="115000"/>
              </a:lnSpc>
              <a:spcBef>
                <a:spcPct val="0"/>
              </a:spcBef>
              <a:buFontTx/>
              <a:buNone/>
            </a:pPr>
            <a:r>
              <a:rPr lang="zh-TW" altLang="en-US" sz="3200" dirty="0">
                <a:solidFill>
                  <a:schemeClr val="tx1"/>
                </a:solidFill>
                <a:latin typeface="Arial" panose="020B0604020202020204" pitchFamily="34" charset="0"/>
                <a:ea typeface="標楷體" panose="03000509000000000000" pitchFamily="65" charset="-120"/>
              </a:rPr>
              <a:t> </a:t>
            </a:r>
            <a:r>
              <a:rPr lang="en-US" altLang="zh-TW" sz="3200" dirty="0">
                <a:solidFill>
                  <a:schemeClr val="tx1"/>
                </a:solidFill>
                <a:latin typeface="Arial" panose="020B0604020202020204" pitchFamily="34" charset="0"/>
                <a:ea typeface="標楷體" panose="03000509000000000000" pitchFamily="65" charset="-120"/>
              </a:rPr>
              <a:t>2.</a:t>
            </a:r>
            <a:r>
              <a:rPr lang="zh-TW" altLang="en-US" sz="3200" dirty="0">
                <a:solidFill>
                  <a:schemeClr val="tx1"/>
                </a:solidFill>
                <a:latin typeface="Arial" panose="020B0604020202020204" pitchFamily="34" charset="0"/>
                <a:ea typeface="標楷體" panose="03000509000000000000" pitchFamily="65" charset="-120"/>
              </a:rPr>
              <a:t>考試日期：</a:t>
            </a:r>
            <a:r>
              <a:rPr lang="en-US" altLang="zh-TW" sz="3200" u="sng" dirty="0">
                <a:solidFill>
                  <a:srgbClr val="0000FF"/>
                </a:solidFill>
                <a:latin typeface="Arial" panose="020B0604020202020204" pitchFamily="34" charset="0"/>
                <a:ea typeface="標楷體" panose="03000509000000000000" pitchFamily="65" charset="-120"/>
              </a:rPr>
              <a:t>115.3.15</a:t>
            </a:r>
            <a:r>
              <a:rPr lang="zh-TW" altLang="en-US" sz="3200" u="sng" dirty="0">
                <a:solidFill>
                  <a:srgbClr val="0000FF"/>
                </a:solidFill>
                <a:latin typeface="Arial" panose="020B0604020202020204" pitchFamily="34" charset="0"/>
                <a:ea typeface="標楷體" panose="03000509000000000000" pitchFamily="65" charset="-120"/>
              </a:rPr>
              <a:t>（日）</a:t>
            </a:r>
          </a:p>
          <a:p>
            <a:pPr eaLnBrk="1" hangingPunct="1">
              <a:lnSpc>
                <a:spcPct val="115000"/>
              </a:lnSpc>
              <a:spcBef>
                <a:spcPct val="0"/>
              </a:spcBef>
              <a:buFontTx/>
              <a:buNone/>
            </a:pPr>
            <a:r>
              <a:rPr lang="zh-TW" altLang="en-US" sz="3200" dirty="0">
                <a:solidFill>
                  <a:schemeClr val="tx1"/>
                </a:solidFill>
                <a:latin typeface="Arial" panose="020B0604020202020204" pitchFamily="34" charset="0"/>
                <a:ea typeface="標楷體" panose="03000509000000000000" pitchFamily="65" charset="-120"/>
              </a:rPr>
              <a:t> </a:t>
            </a:r>
            <a:r>
              <a:rPr lang="en-US" altLang="zh-TW" sz="3200" dirty="0">
                <a:solidFill>
                  <a:schemeClr val="tx1"/>
                </a:solidFill>
                <a:latin typeface="Arial" panose="020B0604020202020204" pitchFamily="34" charset="0"/>
                <a:ea typeface="標楷體" panose="03000509000000000000" pitchFamily="65" charset="-120"/>
              </a:rPr>
              <a:t>3.</a:t>
            </a:r>
            <a:r>
              <a:rPr lang="zh-TW" altLang="en-US" sz="3200" dirty="0">
                <a:solidFill>
                  <a:schemeClr val="tx1"/>
                </a:solidFill>
                <a:latin typeface="Arial" panose="020B0604020202020204" pitchFamily="34" charset="0"/>
                <a:ea typeface="標楷體" panose="03000509000000000000" pitchFamily="65" charset="-120"/>
              </a:rPr>
              <a:t>考試地點：</a:t>
            </a:r>
            <a:r>
              <a:rPr lang="zh-TW" altLang="en-US" sz="3200" u="sng" dirty="0">
                <a:solidFill>
                  <a:srgbClr val="0000FF"/>
                </a:solidFill>
                <a:latin typeface="Arial" panose="020B0604020202020204" pitchFamily="34" charset="0"/>
                <a:ea typeface="標楷體" panose="03000509000000000000" pitchFamily="65" charset="-120"/>
              </a:rPr>
              <a:t>前金區前金國小</a:t>
            </a:r>
          </a:p>
          <a:p>
            <a:pPr eaLnBrk="1" hangingPunct="1">
              <a:lnSpc>
                <a:spcPct val="115000"/>
              </a:lnSpc>
              <a:spcBef>
                <a:spcPct val="0"/>
              </a:spcBef>
              <a:buFontTx/>
              <a:buNone/>
            </a:pPr>
            <a:r>
              <a:rPr lang="zh-TW" altLang="en-US" sz="3200" dirty="0">
                <a:solidFill>
                  <a:schemeClr val="tx1"/>
                </a:solidFill>
                <a:latin typeface="Arial" panose="020B0604020202020204" pitchFamily="34" charset="0"/>
                <a:ea typeface="標楷體" panose="03000509000000000000" pitchFamily="65" charset="-120"/>
              </a:rPr>
              <a:t> </a:t>
            </a:r>
            <a:r>
              <a:rPr lang="en-US" altLang="zh-TW" sz="3200" dirty="0">
                <a:solidFill>
                  <a:schemeClr val="tx1"/>
                </a:solidFill>
                <a:latin typeface="Arial" panose="020B0604020202020204" pitchFamily="34" charset="0"/>
                <a:ea typeface="標楷體" panose="03000509000000000000" pitchFamily="65" charset="-120"/>
              </a:rPr>
              <a:t>4.</a:t>
            </a:r>
            <a:r>
              <a:rPr lang="zh-TW" altLang="en-US" sz="3200" dirty="0">
                <a:solidFill>
                  <a:schemeClr val="tx1"/>
                </a:solidFill>
                <a:latin typeface="Arial" panose="020B0604020202020204" pitchFamily="34" charset="0"/>
                <a:ea typeface="標楷體" panose="03000509000000000000" pitchFamily="65" charset="-120"/>
              </a:rPr>
              <a:t>考試時間：上午</a:t>
            </a:r>
            <a:r>
              <a:rPr lang="en-US" altLang="zh-TW"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9</a:t>
            </a:r>
            <a:r>
              <a:rPr lang="zh-TW" altLang="en-US"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10</a:t>
            </a:r>
            <a:r>
              <a:rPr lang="zh-TW" altLang="en-US"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12</a:t>
            </a:r>
            <a:r>
              <a:rPr lang="zh-TW" altLang="en-US"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32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00</a:t>
            </a:r>
            <a:r>
              <a:rPr lang="zh-TW" altLang="en-US" sz="3200" dirty="0">
                <a:solidFill>
                  <a:schemeClr val="tx1"/>
                </a:solidFill>
                <a:latin typeface="標楷體" panose="03000509000000000000" pitchFamily="65" charset="-120"/>
                <a:ea typeface="標楷體" panose="03000509000000000000" pitchFamily="65" charset="-120"/>
              </a:rPr>
              <a:t>，依鑑定證 </a:t>
            </a:r>
          </a:p>
          <a:p>
            <a:pPr eaLnBrk="1" hangingPunct="1">
              <a:lnSpc>
                <a:spcPct val="115000"/>
              </a:lnSpc>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公告時間為準。 </a:t>
            </a:r>
          </a:p>
          <a:p>
            <a:pPr eaLnBrk="1" hangingPunct="1">
              <a:lnSpc>
                <a:spcPct val="115000"/>
              </a:lnSpc>
              <a:spcBef>
                <a:spcPct val="0"/>
              </a:spcBef>
              <a:buFontTx/>
              <a:buNone/>
            </a:pPr>
            <a:r>
              <a:rPr lang="en-US" altLang="zh-TW" sz="3200" dirty="0">
                <a:solidFill>
                  <a:schemeClr val="tx1"/>
                </a:solidFill>
                <a:latin typeface="Arial" panose="020B0604020202020204" pitchFamily="34" charset="0"/>
                <a:ea typeface="標楷體" panose="03000509000000000000" pitchFamily="65" charset="-120"/>
              </a:rPr>
              <a:t> 5.</a:t>
            </a:r>
            <a:r>
              <a:rPr lang="zh-TW" altLang="en-US" sz="3200" dirty="0">
                <a:solidFill>
                  <a:schemeClr val="tx1"/>
                </a:solidFill>
                <a:latin typeface="Arial" panose="020B0604020202020204" pitchFamily="34" charset="0"/>
                <a:ea typeface="標楷體" panose="03000509000000000000" pitchFamily="65" charset="-120"/>
              </a:rPr>
              <a:t>通過標準：通過標準為平均數正</a:t>
            </a:r>
            <a:r>
              <a:rPr lang="en-US" altLang="zh-TW" sz="3200" dirty="0">
                <a:solidFill>
                  <a:schemeClr val="tx1"/>
                </a:solidFill>
                <a:latin typeface="Arial" panose="020B0604020202020204" pitchFamily="34" charset="0"/>
                <a:ea typeface="標楷體" panose="03000509000000000000" pitchFamily="65" charset="-120"/>
              </a:rPr>
              <a:t>2</a:t>
            </a:r>
            <a:r>
              <a:rPr lang="zh-TW" altLang="en-US" sz="3200" dirty="0">
                <a:solidFill>
                  <a:schemeClr val="tx1"/>
                </a:solidFill>
                <a:latin typeface="Arial" panose="020B0604020202020204" pitchFamily="34" charset="0"/>
                <a:ea typeface="標楷體" panose="03000509000000000000" pitchFamily="65" charset="-120"/>
              </a:rPr>
              <a:t>個標準差</a:t>
            </a:r>
            <a:endParaRPr lang="en-US" altLang="zh-TW" sz="3200" dirty="0">
              <a:solidFill>
                <a:schemeClr val="tx1"/>
              </a:solidFill>
              <a:latin typeface="Arial" panose="020B0604020202020204" pitchFamily="34" charset="0"/>
              <a:ea typeface="標楷體" panose="03000509000000000000" pitchFamily="65" charset="-120"/>
            </a:endParaRPr>
          </a:p>
          <a:p>
            <a:pPr eaLnBrk="1" hangingPunct="1">
              <a:lnSpc>
                <a:spcPct val="115000"/>
              </a:lnSpc>
              <a:spcBef>
                <a:spcPct val="0"/>
              </a:spcBef>
              <a:buFontTx/>
              <a:buNone/>
            </a:pPr>
            <a:r>
              <a:rPr lang="zh-TW" altLang="en-US" sz="3200" dirty="0">
                <a:solidFill>
                  <a:schemeClr val="tx1"/>
                </a:solidFill>
                <a:latin typeface="Arial" panose="020B0604020202020204" pitchFamily="34" charset="0"/>
                <a:ea typeface="標楷體" panose="03000509000000000000" pitchFamily="65" charset="-120"/>
              </a:rPr>
              <a:t>                      以上或百分等級</a:t>
            </a:r>
            <a:r>
              <a:rPr lang="en-US" altLang="zh-TW" sz="3200" dirty="0">
                <a:solidFill>
                  <a:schemeClr val="tx1"/>
                </a:solidFill>
                <a:latin typeface="Arial" panose="020B0604020202020204" pitchFamily="34" charset="0"/>
                <a:ea typeface="標楷體" panose="03000509000000000000" pitchFamily="65" charset="-120"/>
              </a:rPr>
              <a:t>97</a:t>
            </a:r>
            <a:r>
              <a:rPr lang="zh-TW" altLang="en-US" sz="3200" dirty="0">
                <a:solidFill>
                  <a:schemeClr val="tx1"/>
                </a:solidFill>
                <a:latin typeface="Arial" panose="020B0604020202020204" pitchFamily="34" charset="0"/>
                <a:ea typeface="標楷體" panose="03000509000000000000" pitchFamily="65" charset="-120"/>
              </a:rPr>
              <a:t>以上。</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395536" y="343139"/>
            <a:ext cx="8463086" cy="4908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1325" indent="-441325">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15000"/>
              </a:lnSpc>
              <a:spcBef>
                <a:spcPct val="0"/>
              </a:spcBef>
              <a:buFontTx/>
              <a:buNone/>
            </a:pPr>
            <a:r>
              <a:rPr lang="en-US" altLang="zh-TW" sz="2600" dirty="0">
                <a:solidFill>
                  <a:schemeClr val="tx1"/>
                </a:solidFill>
                <a:latin typeface="Arial" panose="020B0604020202020204" pitchFamily="34" charset="0"/>
                <a:ea typeface="標楷體" panose="03000509000000000000" pitchFamily="65" charset="-120"/>
              </a:rPr>
              <a:t>6.</a:t>
            </a:r>
            <a:r>
              <a:rPr lang="zh-TW" altLang="en-US" sz="2600" dirty="0">
                <a:solidFill>
                  <a:schemeClr val="tx1"/>
                </a:solidFill>
                <a:latin typeface="Arial" panose="020B0604020202020204" pitchFamily="34" charset="0"/>
                <a:ea typeface="標楷體" panose="03000509000000000000" pitchFamily="65" charset="-120"/>
              </a:rPr>
              <a:t>參加本市</a:t>
            </a:r>
            <a:r>
              <a:rPr lang="en-US" altLang="zh-TW" sz="2600" u="sng" dirty="0">
                <a:solidFill>
                  <a:srgbClr val="0000FF"/>
                </a:solidFill>
                <a:latin typeface="Arial" panose="020B0604020202020204" pitchFamily="34" charset="0"/>
                <a:ea typeface="標楷體" panose="03000509000000000000" pitchFamily="65" charset="-120"/>
              </a:rPr>
              <a:t>113</a:t>
            </a:r>
            <a:r>
              <a:rPr lang="zh-TW" altLang="en-US" sz="2600" dirty="0">
                <a:solidFill>
                  <a:schemeClr val="tx1"/>
                </a:solidFill>
                <a:latin typeface="Arial" panose="020B0604020202020204" pitchFamily="34" charset="0"/>
                <a:ea typeface="標楷體" panose="03000509000000000000" pitchFamily="65" charset="-120"/>
              </a:rPr>
              <a:t>及</a:t>
            </a:r>
            <a:r>
              <a:rPr lang="en-US" altLang="zh-TW" sz="2600" u="sng" dirty="0">
                <a:solidFill>
                  <a:srgbClr val="0000FF"/>
                </a:solidFill>
                <a:latin typeface="Arial" panose="020B0604020202020204" pitchFamily="34" charset="0"/>
                <a:ea typeface="標楷體" panose="03000509000000000000" pitchFamily="65" charset="-120"/>
              </a:rPr>
              <a:t>114</a:t>
            </a:r>
            <a:r>
              <a:rPr lang="zh-TW" altLang="en-US" sz="2600" u="sng" dirty="0">
                <a:solidFill>
                  <a:srgbClr val="0000FF"/>
                </a:solidFill>
                <a:latin typeface="Arial" panose="020B0604020202020204" pitchFamily="34" charset="0"/>
                <a:ea typeface="標楷體" panose="03000509000000000000" pitchFamily="65" charset="-120"/>
              </a:rPr>
              <a:t>學年度</a:t>
            </a:r>
            <a:r>
              <a:rPr lang="zh-TW" altLang="en-US" sz="2600" dirty="0">
                <a:solidFill>
                  <a:schemeClr val="tx1"/>
                </a:solidFill>
                <a:latin typeface="Arial" panose="020B0604020202020204" pitchFamily="34" charset="0"/>
                <a:ea typeface="標楷體" panose="03000509000000000000" pitchFamily="65" charset="-120"/>
              </a:rPr>
              <a:t>舉辦之國小資賦優異學生申請縮短修業年限鑑定初選，或國小一般智能資賦優異學生鑑定初選，達以下測驗分數者，初選成績於同一教育階段內得再保留兩年；於本次（</a:t>
            </a:r>
            <a:r>
              <a:rPr lang="en-US" altLang="zh-TW" sz="2600" dirty="0">
                <a:solidFill>
                  <a:schemeClr val="tx1"/>
                </a:solidFill>
                <a:latin typeface="Arial" panose="020B0604020202020204" pitchFamily="34" charset="0"/>
                <a:ea typeface="標楷體" panose="03000509000000000000" pitchFamily="65" charset="-120"/>
              </a:rPr>
              <a:t>115</a:t>
            </a:r>
            <a:r>
              <a:rPr lang="zh-TW" altLang="en-US" sz="2600" dirty="0">
                <a:solidFill>
                  <a:schemeClr val="tx1"/>
                </a:solidFill>
                <a:latin typeface="Arial" panose="020B0604020202020204" pitchFamily="34" charset="0"/>
                <a:ea typeface="標楷體" panose="03000509000000000000" pitchFamily="65" charset="-120"/>
              </a:rPr>
              <a:t>學年度）鑑定，得免參加初選。</a:t>
            </a:r>
          </a:p>
          <a:p>
            <a:pPr eaLnBrk="1" hangingPunct="1">
              <a:lnSpc>
                <a:spcPct val="115000"/>
              </a:lnSpc>
              <a:spcBef>
                <a:spcPct val="0"/>
              </a:spcBef>
              <a:buNone/>
            </a:pPr>
            <a:r>
              <a:rPr lang="zh-TW" altLang="en-US" sz="2400" dirty="0">
                <a:solidFill>
                  <a:schemeClr val="tx1"/>
                </a:solidFill>
                <a:latin typeface="Arial" panose="020B0604020202020204" pitchFamily="34" charset="0"/>
                <a:ea typeface="標楷體" panose="03000509000000000000" pitchFamily="65" charset="-120"/>
              </a:rPr>
              <a:t> </a:t>
            </a:r>
            <a:r>
              <a:rPr lang="en-US" altLang="zh-TW" sz="2400" dirty="0">
                <a:solidFill>
                  <a:schemeClr val="tx1"/>
                </a:solidFill>
                <a:latin typeface="Arial" panose="020B0604020202020204" pitchFamily="34" charset="0"/>
                <a:ea typeface="標楷體" panose="03000509000000000000" pitchFamily="65" charset="-120"/>
              </a:rPr>
              <a:t>(1) </a:t>
            </a:r>
            <a:r>
              <a:rPr lang="en-US" altLang="zh-TW" sz="2400" u="sng" dirty="0">
                <a:solidFill>
                  <a:srgbClr val="0000FF"/>
                </a:solidFill>
                <a:latin typeface="Arial" panose="020B0604020202020204" pitchFamily="34" charset="0"/>
                <a:ea typeface="標楷體" panose="03000509000000000000" pitchFamily="65" charset="-120"/>
              </a:rPr>
              <a:t>113</a:t>
            </a:r>
            <a:r>
              <a:rPr lang="zh-TW" altLang="en-US" sz="2400" u="sng" dirty="0">
                <a:solidFill>
                  <a:srgbClr val="0000FF"/>
                </a:solidFill>
                <a:latin typeface="Arial" panose="020B0604020202020204" pitchFamily="34" charset="0"/>
                <a:ea typeface="標楷體" panose="03000509000000000000" pitchFamily="65" charset="-120"/>
              </a:rPr>
              <a:t>學年度</a:t>
            </a:r>
            <a:r>
              <a:rPr lang="zh-TW" altLang="zh-TW" sz="2400" u="sng" dirty="0">
                <a:solidFill>
                  <a:srgbClr val="0000FF"/>
                </a:solidFill>
                <a:latin typeface="Arial" panose="020B0604020202020204" pitchFamily="34" charset="0"/>
                <a:ea typeface="標楷體" panose="03000509000000000000" pitchFamily="65" charset="-120"/>
              </a:rPr>
              <a:t>（以下兩者擇一）</a:t>
            </a:r>
            <a:r>
              <a:rPr lang="zh-TW" altLang="en-US" sz="2400" dirty="0">
                <a:solidFill>
                  <a:schemeClr val="tx1"/>
                </a:solidFill>
                <a:latin typeface="Arial" panose="020B0604020202020204" pitchFamily="34" charset="0"/>
                <a:ea typeface="標楷體" panose="03000509000000000000" pitchFamily="65" charset="-120"/>
              </a:rPr>
              <a:t>：</a:t>
            </a:r>
            <a:endParaRPr lang="en-US" altLang="zh-TW" sz="2400" dirty="0">
              <a:solidFill>
                <a:schemeClr val="tx1"/>
              </a:solidFill>
              <a:latin typeface="Arial" panose="020B0604020202020204" pitchFamily="34" charset="0"/>
              <a:ea typeface="標楷體" panose="03000509000000000000" pitchFamily="65" charset="-120"/>
            </a:endParaRPr>
          </a:p>
          <a:p>
            <a:pPr eaLnBrk="1" hangingPunct="1">
              <a:lnSpc>
                <a:spcPct val="115000"/>
              </a:lnSpc>
              <a:spcBef>
                <a:spcPct val="0"/>
              </a:spcBef>
              <a:buNone/>
            </a:pPr>
            <a:r>
              <a:rPr lang="zh-TW" altLang="en-US" sz="2400" dirty="0">
                <a:solidFill>
                  <a:schemeClr val="tx1"/>
                </a:solidFill>
                <a:latin typeface="Arial" panose="020B0604020202020204" pitchFamily="34" charset="0"/>
                <a:ea typeface="標楷體" panose="03000509000000000000" pitchFamily="65" charset="-120"/>
              </a:rPr>
              <a:t>甲、參加國小</a:t>
            </a:r>
            <a:r>
              <a:rPr lang="zh-TW" altLang="en-US" sz="2400" u="sng" dirty="0">
                <a:solidFill>
                  <a:srgbClr val="0000FF"/>
                </a:solidFill>
                <a:latin typeface="Arial" panose="020B0604020202020204" pitchFamily="34" charset="0"/>
                <a:ea typeface="標楷體" panose="03000509000000000000" pitchFamily="65" charset="-120"/>
              </a:rPr>
              <a:t>資賦優異學生申請縮短修業年限鑑定初選全測驗 </a:t>
            </a:r>
            <a:endParaRPr lang="en-US" altLang="zh-TW" sz="2400" u="sng" dirty="0">
              <a:solidFill>
                <a:srgbClr val="0000FF"/>
              </a:solidFill>
              <a:latin typeface="Arial" panose="020B0604020202020204" pitchFamily="34" charset="0"/>
              <a:ea typeface="標楷體" panose="03000509000000000000" pitchFamily="65" charset="-120"/>
            </a:endParaRPr>
          </a:p>
          <a:p>
            <a:pPr eaLnBrk="1" hangingPunct="1">
              <a:lnSpc>
                <a:spcPct val="115000"/>
              </a:lnSpc>
              <a:spcBef>
                <a:spcPct val="0"/>
              </a:spcBef>
              <a:buNone/>
            </a:pPr>
            <a:r>
              <a:rPr lang="zh-TW" altLang="en-US" sz="2400" dirty="0">
                <a:solidFill>
                  <a:srgbClr val="0000FF"/>
                </a:solidFill>
                <a:latin typeface="Arial" panose="020B0604020202020204" pitchFamily="34" charset="0"/>
                <a:ea typeface="標楷體" panose="03000509000000000000" pitchFamily="65" charset="-120"/>
              </a:rPr>
              <a:t>        </a:t>
            </a:r>
            <a:r>
              <a:rPr lang="en-US" altLang="zh-TW" sz="2400" u="sng" dirty="0">
                <a:solidFill>
                  <a:srgbClr val="0000FF"/>
                </a:solidFill>
                <a:latin typeface="Arial" panose="020B0604020202020204" pitchFamily="34" charset="0"/>
                <a:ea typeface="標楷體" panose="03000509000000000000" pitchFamily="65" charset="-120"/>
              </a:rPr>
              <a:t>T</a:t>
            </a:r>
            <a:r>
              <a:rPr lang="zh-TW" altLang="en-US" sz="2400" u="sng" dirty="0">
                <a:solidFill>
                  <a:srgbClr val="0000FF"/>
                </a:solidFill>
                <a:latin typeface="Arial" panose="020B0604020202020204" pitchFamily="34" charset="0"/>
                <a:ea typeface="標楷體" panose="03000509000000000000" pitchFamily="65" charset="-120"/>
              </a:rPr>
              <a:t>分數達</a:t>
            </a:r>
            <a:r>
              <a:rPr lang="en-US" altLang="zh-TW" sz="2400" u="sng" dirty="0">
                <a:solidFill>
                  <a:srgbClr val="0000FF"/>
                </a:solidFill>
                <a:latin typeface="Arial" panose="020B0604020202020204" pitchFamily="34" charset="0"/>
                <a:ea typeface="標楷體" panose="03000509000000000000" pitchFamily="65" charset="-120"/>
              </a:rPr>
              <a:t>75</a:t>
            </a:r>
            <a:r>
              <a:rPr lang="zh-TW" altLang="en-US"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以上者</a:t>
            </a:r>
            <a:r>
              <a:rPr lang="zh-TW" altLang="en-US" sz="2400" dirty="0">
                <a:solidFill>
                  <a:srgbClr val="0000FF"/>
                </a:solidFill>
                <a:latin typeface="Arial" panose="020B0604020202020204" pitchFamily="34" charset="0"/>
                <a:ea typeface="標楷體" panose="03000509000000000000" pitchFamily="65" charset="-120"/>
              </a:rPr>
              <a:t>。</a:t>
            </a:r>
          </a:p>
          <a:p>
            <a:pPr eaLnBrk="1" hangingPunct="1">
              <a:lnSpc>
                <a:spcPct val="115000"/>
              </a:lnSpc>
              <a:spcBef>
                <a:spcPct val="0"/>
              </a:spcBef>
              <a:buNone/>
            </a:pPr>
            <a:r>
              <a:rPr lang="zh-TW" altLang="en-US" sz="2400" dirty="0">
                <a:solidFill>
                  <a:schemeClr val="tx1"/>
                </a:solidFill>
                <a:latin typeface="Arial" panose="020B0604020202020204" pitchFamily="34" charset="0"/>
                <a:ea typeface="標楷體" panose="03000509000000000000" pitchFamily="65" charset="-120"/>
              </a:rPr>
              <a:t>乙、參加國小</a:t>
            </a:r>
            <a:r>
              <a:rPr lang="zh-TW" altLang="en-US" sz="2400" u="sng" dirty="0">
                <a:solidFill>
                  <a:srgbClr val="0000FF"/>
                </a:solidFill>
                <a:latin typeface="Arial" panose="020B0604020202020204" pitchFamily="34" charset="0"/>
                <a:ea typeface="標楷體" panose="03000509000000000000" pitchFamily="65" charset="-120"/>
              </a:rPr>
              <a:t>一般智能資賦優異學生鑑定初選二年級全測驗</a:t>
            </a:r>
            <a:r>
              <a:rPr lang="en-US" altLang="zh-TW" sz="2400" u="sng" dirty="0">
                <a:solidFill>
                  <a:srgbClr val="0000FF"/>
                </a:solidFill>
                <a:latin typeface="Arial" panose="020B0604020202020204" pitchFamily="34" charset="0"/>
                <a:ea typeface="標楷體" panose="03000509000000000000" pitchFamily="65" charset="-120"/>
              </a:rPr>
              <a:t>T</a:t>
            </a:r>
            <a:r>
              <a:rPr lang="zh-TW" altLang="en-US" sz="2400" u="sng" dirty="0">
                <a:solidFill>
                  <a:srgbClr val="0000FF"/>
                </a:solidFill>
                <a:latin typeface="Arial" panose="020B0604020202020204" pitchFamily="34" charset="0"/>
                <a:ea typeface="標楷體" panose="03000509000000000000" pitchFamily="65" charset="-120"/>
              </a:rPr>
              <a:t> </a:t>
            </a:r>
            <a:endParaRPr lang="en-US" altLang="zh-TW" sz="2400" u="sng" dirty="0">
              <a:solidFill>
                <a:srgbClr val="0000FF"/>
              </a:solidFill>
              <a:latin typeface="Arial" panose="020B0604020202020204" pitchFamily="34" charset="0"/>
              <a:ea typeface="標楷體" panose="03000509000000000000" pitchFamily="65" charset="-120"/>
            </a:endParaRPr>
          </a:p>
          <a:p>
            <a:pPr eaLnBrk="1" hangingPunct="1">
              <a:lnSpc>
                <a:spcPct val="115000"/>
              </a:lnSpc>
              <a:spcBef>
                <a:spcPct val="0"/>
              </a:spcBef>
              <a:buNone/>
            </a:pPr>
            <a:r>
              <a:rPr lang="zh-TW" altLang="en-US" sz="2400" dirty="0">
                <a:solidFill>
                  <a:srgbClr val="0000FF"/>
                </a:solidFill>
                <a:latin typeface="Arial" panose="020B0604020202020204" pitchFamily="34" charset="0"/>
                <a:ea typeface="標楷體" panose="03000509000000000000" pitchFamily="65" charset="-120"/>
              </a:rPr>
              <a:t>       </a:t>
            </a:r>
            <a:r>
              <a:rPr lang="zh-TW" altLang="en-US" sz="2400" u="sng" dirty="0">
                <a:solidFill>
                  <a:srgbClr val="0000FF"/>
                </a:solidFill>
                <a:latin typeface="Arial" panose="020B0604020202020204" pitchFamily="34" charset="0"/>
                <a:ea typeface="標楷體" panose="03000509000000000000" pitchFamily="65" charset="-120"/>
              </a:rPr>
              <a:t>總分 </a:t>
            </a:r>
            <a:r>
              <a:rPr lang="en-US" altLang="zh-TW" sz="2400" u="sng" dirty="0">
                <a:solidFill>
                  <a:srgbClr val="0000FF"/>
                </a:solidFill>
                <a:latin typeface="Arial" panose="020B0604020202020204" pitchFamily="34" charset="0"/>
                <a:ea typeface="標楷體" panose="03000509000000000000" pitchFamily="65" charset="-120"/>
              </a:rPr>
              <a:t>214</a:t>
            </a:r>
            <a:r>
              <a:rPr lang="zh-TW" altLang="en-US"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以上者</a:t>
            </a:r>
            <a:r>
              <a:rPr lang="zh-TW" altLang="en-US" sz="2400" dirty="0">
                <a:solidFill>
                  <a:schemeClr val="tx1"/>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四年級全測驗</a:t>
            </a:r>
            <a:r>
              <a:rPr lang="en-US" altLang="zh-TW" sz="2400" u="sng" dirty="0">
                <a:solidFill>
                  <a:srgbClr val="0000FF"/>
                </a:solidFill>
                <a:latin typeface="Arial" panose="020B0604020202020204" pitchFamily="34" charset="0"/>
                <a:ea typeface="標楷體" panose="03000509000000000000" pitchFamily="65" charset="-120"/>
              </a:rPr>
              <a:t>T</a:t>
            </a:r>
            <a:r>
              <a:rPr lang="zh-TW" altLang="en-US" sz="2400" u="sng" dirty="0">
                <a:solidFill>
                  <a:srgbClr val="0000FF"/>
                </a:solidFill>
                <a:latin typeface="Arial" panose="020B0604020202020204" pitchFamily="34" charset="0"/>
                <a:ea typeface="標楷體" panose="03000509000000000000" pitchFamily="65" charset="-120"/>
              </a:rPr>
              <a:t>總分</a:t>
            </a:r>
            <a:r>
              <a:rPr lang="en-US" altLang="zh-TW" sz="2400" u="sng" dirty="0">
                <a:solidFill>
                  <a:srgbClr val="0000FF"/>
                </a:solidFill>
                <a:latin typeface="Arial" panose="020B0604020202020204" pitchFamily="34" charset="0"/>
                <a:ea typeface="標楷體" panose="03000509000000000000" pitchFamily="65" charset="-120"/>
              </a:rPr>
              <a:t>216</a:t>
            </a:r>
            <a:r>
              <a:rPr lang="zh-TW" altLang="en-US"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en-US" sz="2400" u="sng" dirty="0">
                <a:solidFill>
                  <a:srgbClr val="0000FF"/>
                </a:solidFill>
                <a:latin typeface="Arial" panose="020B0604020202020204" pitchFamily="34" charset="0"/>
                <a:ea typeface="標楷體" panose="03000509000000000000" pitchFamily="65" charset="-120"/>
              </a:rPr>
              <a:t>以</a:t>
            </a:r>
            <a:endParaRPr lang="en-US" altLang="zh-TW" sz="2400" u="sng" dirty="0">
              <a:solidFill>
                <a:srgbClr val="0000FF"/>
              </a:solidFill>
              <a:latin typeface="Arial" panose="020B0604020202020204" pitchFamily="34" charset="0"/>
              <a:ea typeface="標楷體" panose="03000509000000000000" pitchFamily="65" charset="-120"/>
            </a:endParaRPr>
          </a:p>
          <a:p>
            <a:pPr eaLnBrk="1" hangingPunct="1">
              <a:lnSpc>
                <a:spcPct val="115000"/>
              </a:lnSpc>
              <a:spcBef>
                <a:spcPct val="0"/>
              </a:spcBef>
              <a:buNone/>
            </a:pPr>
            <a:r>
              <a:rPr lang="zh-TW" altLang="en-US" sz="2400" dirty="0">
                <a:solidFill>
                  <a:srgbClr val="0000FF"/>
                </a:solidFill>
                <a:latin typeface="Arial" panose="020B0604020202020204" pitchFamily="34" charset="0"/>
                <a:ea typeface="標楷體" panose="03000509000000000000" pitchFamily="65" charset="-120"/>
              </a:rPr>
              <a:t>       </a:t>
            </a:r>
            <a:r>
              <a:rPr lang="zh-TW" altLang="en-US" sz="2400" u="sng" dirty="0">
                <a:solidFill>
                  <a:srgbClr val="0000FF"/>
                </a:solidFill>
                <a:latin typeface="Arial" panose="020B0604020202020204" pitchFamily="34" charset="0"/>
                <a:ea typeface="標楷體" panose="03000509000000000000" pitchFamily="65" charset="-120"/>
              </a:rPr>
              <a:t>上者</a:t>
            </a:r>
            <a:r>
              <a:rPr lang="zh-TW" altLang="en-US" sz="2400" dirty="0">
                <a:solidFill>
                  <a:srgbClr val="0000FF"/>
                </a:solidFill>
                <a:latin typeface="Arial" panose="020B0604020202020204" pitchFamily="34" charset="0"/>
                <a:ea typeface="標楷體" panose="03000509000000000000" pitchFamily="65" charset="-120"/>
              </a:rPr>
              <a:t>。</a:t>
            </a:r>
            <a:endParaRPr lang="en-US" altLang="zh-TW" sz="2400" dirty="0">
              <a:solidFill>
                <a:srgbClr val="0000FF"/>
              </a:solidFill>
              <a:latin typeface="Arial" panose="020B0604020202020204" pitchFamily="34" charset="0"/>
              <a:ea typeface="標楷體" panose="03000509000000000000" pitchFamily="65" charset="-120"/>
            </a:endParaRPr>
          </a:p>
        </p:txBody>
      </p:sp>
    </p:spTree>
    <p:extLst>
      <p:ext uri="{BB962C8B-B14F-4D97-AF65-F5344CB8AC3E}">
        <p14:creationId xmlns:p14="http://schemas.microsoft.com/office/powerpoint/2010/main" val="393282173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251520" y="404664"/>
            <a:ext cx="8463086" cy="2607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41325" indent="-441325">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lvl="0" eaLnBrk="1" hangingPunct="1">
              <a:lnSpc>
                <a:spcPct val="115000"/>
              </a:lnSpc>
              <a:spcBef>
                <a:spcPct val="0"/>
              </a:spcBef>
              <a:buNone/>
            </a:pPr>
            <a:r>
              <a:rPr lang="en-US" altLang="zh-TW" sz="2400" u="sng" dirty="0">
                <a:solidFill>
                  <a:srgbClr val="0000FF"/>
                </a:solidFill>
                <a:latin typeface="Arial" panose="020B0604020202020204" pitchFamily="34" charset="0"/>
                <a:ea typeface="標楷體" panose="03000509000000000000" pitchFamily="65" charset="-120"/>
              </a:rPr>
              <a:t>(2)114</a:t>
            </a:r>
            <a:r>
              <a:rPr lang="zh-TW" altLang="zh-TW" sz="2400" u="sng" dirty="0">
                <a:solidFill>
                  <a:srgbClr val="0000FF"/>
                </a:solidFill>
                <a:latin typeface="Arial" panose="020B0604020202020204" pitchFamily="34" charset="0"/>
                <a:ea typeface="標楷體" panose="03000509000000000000" pitchFamily="65" charset="-120"/>
              </a:rPr>
              <a:t>學年度（以下兩者擇一）：</a:t>
            </a:r>
          </a:p>
          <a:p>
            <a:pPr lvl="0" eaLnBrk="1" hangingPunct="1">
              <a:lnSpc>
                <a:spcPct val="115000"/>
              </a:lnSpc>
              <a:spcBef>
                <a:spcPct val="0"/>
              </a:spcBef>
              <a:buNone/>
            </a:pPr>
            <a:r>
              <a:rPr lang="zh-TW" altLang="en-US" sz="2400" dirty="0">
                <a:solidFill>
                  <a:srgbClr val="0000FF"/>
                </a:solidFill>
                <a:latin typeface="Arial" panose="020B0604020202020204" pitchFamily="34" charset="0"/>
                <a:ea typeface="標楷體" panose="03000509000000000000" pitchFamily="65" charset="-120"/>
              </a:rPr>
              <a:t>甲</a:t>
            </a:r>
            <a:r>
              <a:rPr lang="zh-TW" altLang="en-US" sz="2400" dirty="0">
                <a:solidFill>
                  <a:srgbClr val="0000FF"/>
                </a:solidFill>
                <a:latin typeface="PMingLiU" panose="02020500000000000000" pitchFamily="18" charset="-120"/>
                <a:ea typeface="PMingLiU" panose="02020500000000000000" pitchFamily="18" charset="-120"/>
              </a:rPr>
              <a:t>、</a:t>
            </a:r>
            <a:r>
              <a:rPr lang="zh-TW" altLang="zh-TW" sz="2400" u="sng" dirty="0">
                <a:solidFill>
                  <a:srgbClr val="0000FF"/>
                </a:solidFill>
                <a:latin typeface="Arial" panose="020B0604020202020204" pitchFamily="34" charset="0"/>
                <a:ea typeface="標楷體" panose="03000509000000000000" pitchFamily="65" charset="-120"/>
              </a:rPr>
              <a:t>參加國小資賦優異學生申請縮短修業年限鑑定初選全測驗</a:t>
            </a:r>
            <a:r>
              <a:rPr lang="en-US" altLang="zh-TW" sz="2400" u="sng" dirty="0">
                <a:solidFill>
                  <a:srgbClr val="0000FF"/>
                </a:solidFill>
                <a:latin typeface="Arial" panose="020B0604020202020204" pitchFamily="34" charset="0"/>
                <a:ea typeface="標楷體" panose="03000509000000000000" pitchFamily="65" charset="-120"/>
              </a:rPr>
              <a:t>T</a:t>
            </a:r>
            <a:r>
              <a:rPr lang="zh-TW" altLang="zh-TW" sz="2400" u="sng" dirty="0">
                <a:solidFill>
                  <a:srgbClr val="0000FF"/>
                </a:solidFill>
                <a:latin typeface="Arial" panose="020B0604020202020204" pitchFamily="34" charset="0"/>
                <a:ea typeface="標楷體" panose="03000509000000000000" pitchFamily="65" charset="-120"/>
              </a:rPr>
              <a:t>分數達</a:t>
            </a:r>
            <a:r>
              <a:rPr lang="en-US" altLang="zh-TW" sz="2400" u="sng" dirty="0">
                <a:solidFill>
                  <a:srgbClr val="0000FF"/>
                </a:solidFill>
                <a:latin typeface="Arial" panose="020B0604020202020204" pitchFamily="34" charset="0"/>
                <a:ea typeface="標楷體" panose="03000509000000000000" pitchFamily="65" charset="-120"/>
              </a:rPr>
              <a:t>75</a:t>
            </a:r>
            <a:r>
              <a:rPr lang="zh-TW" altLang="zh-TW"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以上者。</a:t>
            </a:r>
          </a:p>
          <a:p>
            <a:pPr lvl="0" eaLnBrk="1" hangingPunct="1">
              <a:lnSpc>
                <a:spcPct val="115000"/>
              </a:lnSpc>
              <a:spcBef>
                <a:spcPct val="0"/>
              </a:spcBef>
              <a:buNone/>
            </a:pPr>
            <a:r>
              <a:rPr lang="zh-TW" altLang="en-US" sz="2400" dirty="0">
                <a:solidFill>
                  <a:srgbClr val="0000FF"/>
                </a:solidFill>
                <a:latin typeface="Arial" panose="020B0604020202020204" pitchFamily="34" charset="0"/>
                <a:ea typeface="標楷體" panose="03000509000000000000" pitchFamily="65" charset="-120"/>
              </a:rPr>
              <a:t>乙</a:t>
            </a:r>
            <a:r>
              <a:rPr lang="zh-TW" altLang="en-US" sz="2400" u="sng" dirty="0">
                <a:solidFill>
                  <a:srgbClr val="0000FF"/>
                </a:solidFill>
                <a:latin typeface="PMingLiU" panose="02020500000000000000" pitchFamily="18" charset="-120"/>
                <a:ea typeface="PMingLiU" panose="02020500000000000000" pitchFamily="18" charset="-120"/>
              </a:rPr>
              <a:t>、</a:t>
            </a:r>
            <a:r>
              <a:rPr lang="zh-TW" altLang="zh-TW" sz="2400" u="sng" dirty="0">
                <a:solidFill>
                  <a:srgbClr val="0000FF"/>
                </a:solidFill>
                <a:latin typeface="Arial" panose="020B0604020202020204" pitchFamily="34" charset="0"/>
                <a:ea typeface="標楷體" panose="03000509000000000000" pitchFamily="65" charset="-120"/>
              </a:rPr>
              <a:t>參加國小一般智能資賦優異學生鑑定初選二年級全測驗</a:t>
            </a:r>
            <a:r>
              <a:rPr lang="en-US" altLang="zh-TW" sz="2400" u="sng" dirty="0">
                <a:solidFill>
                  <a:srgbClr val="0000FF"/>
                </a:solidFill>
                <a:latin typeface="Arial" panose="020B0604020202020204" pitchFamily="34" charset="0"/>
                <a:ea typeface="標楷體" panose="03000509000000000000" pitchFamily="65" charset="-120"/>
              </a:rPr>
              <a:t>T</a:t>
            </a:r>
            <a:r>
              <a:rPr lang="zh-TW" altLang="zh-TW" sz="2400" u="sng" dirty="0">
                <a:solidFill>
                  <a:srgbClr val="0000FF"/>
                </a:solidFill>
                <a:latin typeface="Arial" panose="020B0604020202020204" pitchFamily="34" charset="0"/>
                <a:ea typeface="標楷體" panose="03000509000000000000" pitchFamily="65" charset="-120"/>
              </a:rPr>
              <a:t>總分</a:t>
            </a:r>
            <a:r>
              <a:rPr lang="en-US" altLang="zh-TW" sz="2400" u="sng" dirty="0">
                <a:solidFill>
                  <a:srgbClr val="0000FF"/>
                </a:solidFill>
                <a:latin typeface="Arial" panose="020B0604020202020204" pitchFamily="34" charset="0"/>
                <a:ea typeface="標楷體" panose="03000509000000000000" pitchFamily="65" charset="-120"/>
              </a:rPr>
              <a:t>216</a:t>
            </a:r>
            <a:r>
              <a:rPr lang="zh-TW" altLang="zh-TW"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以上者、四年級全測驗</a:t>
            </a:r>
            <a:r>
              <a:rPr lang="en-US" altLang="zh-TW" sz="2400" u="sng" dirty="0">
                <a:solidFill>
                  <a:srgbClr val="0000FF"/>
                </a:solidFill>
                <a:latin typeface="Arial" panose="020B0604020202020204" pitchFamily="34" charset="0"/>
                <a:ea typeface="標楷體" panose="03000509000000000000" pitchFamily="65" charset="-120"/>
              </a:rPr>
              <a:t>T</a:t>
            </a:r>
            <a:r>
              <a:rPr lang="zh-TW" altLang="zh-TW" sz="2400" u="sng" dirty="0">
                <a:solidFill>
                  <a:srgbClr val="0000FF"/>
                </a:solidFill>
                <a:latin typeface="Arial" panose="020B0604020202020204" pitchFamily="34" charset="0"/>
                <a:ea typeface="標楷體" panose="03000509000000000000" pitchFamily="65" charset="-120"/>
              </a:rPr>
              <a:t>總分</a:t>
            </a:r>
            <a:r>
              <a:rPr lang="en-US" altLang="zh-TW" sz="2400" u="sng" dirty="0">
                <a:solidFill>
                  <a:srgbClr val="0000FF"/>
                </a:solidFill>
                <a:latin typeface="Arial" panose="020B0604020202020204" pitchFamily="34" charset="0"/>
                <a:ea typeface="標楷體" panose="03000509000000000000" pitchFamily="65" charset="-120"/>
              </a:rPr>
              <a:t>215</a:t>
            </a:r>
            <a:r>
              <a:rPr lang="zh-TW" altLang="zh-TW" sz="2400" u="sng" dirty="0">
                <a:solidFill>
                  <a:srgbClr val="0000FF"/>
                </a:solidFill>
                <a:latin typeface="Arial" panose="020B0604020202020204" pitchFamily="34" charset="0"/>
                <a:ea typeface="標楷體" panose="03000509000000000000" pitchFamily="65" charset="-120"/>
              </a:rPr>
              <a:t>分</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含</a:t>
            </a:r>
            <a:r>
              <a:rPr lang="en-US" altLang="zh-TW" sz="2400" u="sng" dirty="0">
                <a:solidFill>
                  <a:srgbClr val="0000FF"/>
                </a:solidFill>
                <a:latin typeface="Arial" panose="020B0604020202020204" pitchFamily="34" charset="0"/>
                <a:ea typeface="標楷體" panose="03000509000000000000" pitchFamily="65" charset="-120"/>
              </a:rPr>
              <a:t>)</a:t>
            </a:r>
            <a:r>
              <a:rPr lang="zh-TW" altLang="zh-TW" sz="2400" u="sng" dirty="0">
                <a:solidFill>
                  <a:srgbClr val="0000FF"/>
                </a:solidFill>
                <a:latin typeface="Arial" panose="020B0604020202020204" pitchFamily="34" charset="0"/>
                <a:ea typeface="標楷體" panose="03000509000000000000" pitchFamily="65" charset="-120"/>
              </a:rPr>
              <a:t>以上者。</a:t>
            </a:r>
          </a:p>
        </p:txBody>
      </p:sp>
    </p:spTree>
    <p:extLst>
      <p:ext uri="{BB962C8B-B14F-4D97-AF65-F5344CB8AC3E}">
        <p14:creationId xmlns:p14="http://schemas.microsoft.com/office/powerpoint/2010/main" val="238592589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8675" name="Rectangle 3"/>
          <p:cNvSpPr>
            <a:spLocks noChangeArrowheads="1"/>
          </p:cNvSpPr>
          <p:nvPr/>
        </p:nvSpPr>
        <p:spPr bwMode="auto">
          <a:xfrm>
            <a:off x="485078" y="2203450"/>
            <a:ext cx="8247063"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1325" indent="-441325">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15000"/>
              </a:lnSpc>
              <a:spcBef>
                <a:spcPct val="0"/>
              </a:spcBef>
              <a:buFontTx/>
              <a:buNone/>
            </a:pPr>
            <a:r>
              <a:rPr lang="en-US" altLang="zh-TW" sz="3200" dirty="0">
                <a:solidFill>
                  <a:schemeClr val="tx1"/>
                </a:solidFill>
                <a:latin typeface="Arial" panose="020B0604020202020204" pitchFamily="34" charset="0"/>
                <a:ea typeface="標楷體" panose="03000509000000000000" pitchFamily="65" charset="-120"/>
              </a:rPr>
              <a:t>8.</a:t>
            </a:r>
            <a:r>
              <a:rPr lang="zh-TW" altLang="en-US" sz="3200" dirty="0">
                <a:solidFill>
                  <a:schemeClr val="tx1"/>
                </a:solidFill>
                <a:latin typeface="Arial" panose="020B0604020202020204" pitchFamily="34" charset="0"/>
                <a:ea typeface="標楷體" panose="03000509000000000000" pitchFamily="65" charset="-120"/>
              </a:rPr>
              <a:t>本鑑定使用</a:t>
            </a:r>
            <a:r>
              <a:rPr lang="zh-TW" altLang="en-US" sz="3200" u="sng" dirty="0">
                <a:solidFill>
                  <a:srgbClr val="0000FF"/>
                </a:solidFill>
                <a:latin typeface="Arial" panose="020B0604020202020204" pitchFamily="34" charset="0"/>
                <a:ea typeface="標楷體" panose="03000509000000000000" pitchFamily="65" charset="-120"/>
              </a:rPr>
              <a:t>標準化測驗，測驗時間含說明、</a:t>
            </a:r>
            <a:endParaRPr lang="en-US" altLang="zh-TW" sz="3200" u="sng" dirty="0">
              <a:solidFill>
                <a:srgbClr val="0000FF"/>
              </a:solidFill>
              <a:latin typeface="Arial" panose="020B0604020202020204" pitchFamily="34" charset="0"/>
              <a:ea typeface="標楷體" panose="03000509000000000000" pitchFamily="65" charset="-120"/>
            </a:endParaRPr>
          </a:p>
          <a:p>
            <a:pPr eaLnBrk="1" hangingPunct="1">
              <a:lnSpc>
                <a:spcPct val="115000"/>
              </a:lnSpc>
              <a:spcBef>
                <a:spcPct val="0"/>
              </a:spcBef>
              <a:buFontTx/>
              <a:buNone/>
            </a:pPr>
            <a:r>
              <a:rPr lang="zh-TW" altLang="en-US" sz="3200" dirty="0">
                <a:solidFill>
                  <a:srgbClr val="0000FF"/>
                </a:solidFill>
                <a:latin typeface="Arial" panose="020B0604020202020204" pitchFamily="34" charset="0"/>
                <a:ea typeface="標楷體" panose="03000509000000000000" pitchFamily="65" charset="-120"/>
              </a:rPr>
              <a:t>   </a:t>
            </a:r>
            <a:r>
              <a:rPr lang="zh-TW" altLang="en-US" sz="3200" u="sng" dirty="0">
                <a:solidFill>
                  <a:srgbClr val="0000FF"/>
                </a:solidFill>
                <a:latin typeface="Arial" panose="020B0604020202020204" pitchFamily="34" charset="0"/>
                <a:ea typeface="標楷體" panose="03000509000000000000" pitchFamily="65" charset="-120"/>
              </a:rPr>
              <a:t>作答、收卷。 </a:t>
            </a:r>
          </a:p>
        </p:txBody>
      </p:sp>
      <p:sp>
        <p:nvSpPr>
          <p:cNvPr id="3" name="矩形 2">
            <a:extLst>
              <a:ext uri="{FF2B5EF4-FFF2-40B4-BE49-F238E27FC236}">
                <a16:creationId xmlns:a16="http://schemas.microsoft.com/office/drawing/2014/main" id="{DE5F2175-76A0-488E-BF56-3B822D11D7DB}"/>
              </a:ext>
            </a:extLst>
          </p:cNvPr>
          <p:cNvSpPr/>
          <p:nvPr/>
        </p:nvSpPr>
        <p:spPr>
          <a:xfrm>
            <a:off x="612774" y="764704"/>
            <a:ext cx="7991673" cy="1180580"/>
          </a:xfrm>
          <a:prstGeom prst="rect">
            <a:avLst/>
          </a:prstGeom>
        </p:spPr>
        <p:txBody>
          <a:bodyPr wrap="square">
            <a:spAutoFit/>
          </a:bodyPr>
          <a:lstStyle/>
          <a:p>
            <a:pPr lvl="0" eaLnBrk="1" hangingPunct="1">
              <a:lnSpc>
                <a:spcPct val="115000"/>
              </a:lnSpc>
            </a:pPr>
            <a:r>
              <a:rPr lang="en-US" altLang="zh-TW" sz="3200" dirty="0">
                <a:solidFill>
                  <a:srgbClr val="000000"/>
                </a:solidFill>
                <a:ea typeface="標楷體" panose="03000509000000000000" pitchFamily="65" charset="-120"/>
              </a:rPr>
              <a:t>7.</a:t>
            </a:r>
            <a:r>
              <a:rPr lang="zh-TW" altLang="en-US" sz="3200" dirty="0">
                <a:solidFill>
                  <a:srgbClr val="000000"/>
                </a:solidFill>
                <a:ea typeface="標楷體" panose="03000509000000000000" pitchFamily="65" charset="-120"/>
              </a:rPr>
              <a:t> 請檢附成績單正本或影本，影本需請學校加蓋戳章並註明與正本相符。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03350" y="479425"/>
            <a:ext cx="6397625" cy="714375"/>
          </a:xfrm>
        </p:spPr>
        <p:txBody>
          <a:bodyPr/>
          <a:lstStyle/>
          <a:p>
            <a:pPr eaLnBrk="1" hangingPunct="1"/>
            <a:r>
              <a:rPr lang="zh-TW" altLang="en-US" sz="5400" dirty="0">
                <a:solidFill>
                  <a:srgbClr val="0000FF"/>
                </a:solidFill>
                <a:ea typeface="標楷體" panose="03000509000000000000" pitchFamily="65" charset="-120"/>
              </a:rPr>
              <a:t>初選～注意事項</a:t>
            </a:r>
            <a:endParaRPr lang="zh-TW" altLang="en-US" sz="3200" dirty="0">
              <a:solidFill>
                <a:srgbClr val="0000FF"/>
              </a:solidFill>
              <a:ea typeface="標楷體" panose="03000509000000000000" pitchFamily="65" charset="-120"/>
            </a:endParaRPr>
          </a:p>
        </p:txBody>
      </p:sp>
      <p:sp>
        <p:nvSpPr>
          <p:cNvPr id="32" name="圓角矩形 31"/>
          <p:cNvSpPr/>
          <p:nvPr/>
        </p:nvSpPr>
        <p:spPr>
          <a:xfrm>
            <a:off x="928688" y="1412875"/>
            <a:ext cx="7715250" cy="1800225"/>
          </a:xfrm>
          <a:prstGeom prst="roundRect">
            <a:avLst/>
          </a:prstGeom>
          <a:solidFill>
            <a:srgbClr val="CCFFCC"/>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kumimoji="0" lang="zh-TW" altLang="en-US" sz="2400" dirty="0">
                <a:solidFill>
                  <a:schemeClr val="tx1"/>
                </a:solidFill>
                <a:ea typeface="標楷體" pitchFamily="65" charset="-120"/>
              </a:rPr>
              <a:t>身心障礙學生及突發傷病考生如有特殊需求，請填寫</a:t>
            </a:r>
            <a:r>
              <a:rPr kumimoji="0" lang="zh-TW" altLang="en-US" sz="2400" u="sng" dirty="0">
                <a:solidFill>
                  <a:srgbClr val="0000FF"/>
                </a:solidFill>
                <a:ea typeface="標楷體" pitchFamily="65" charset="-120"/>
              </a:rPr>
              <a:t>身心障礙及突發傷病考生參加鑑定服務需求申請表</a:t>
            </a:r>
            <a:r>
              <a:rPr kumimoji="0" lang="zh-TW" altLang="en-US" sz="2400" dirty="0">
                <a:solidFill>
                  <a:schemeClr val="tx1"/>
                </a:solidFill>
                <a:ea typeface="標楷體" pitchFamily="65" charset="-120"/>
              </a:rPr>
              <a:t>，並於報名時繳交，除突發傷病者得於鑑定前補申請外，</a:t>
            </a:r>
            <a:r>
              <a:rPr kumimoji="0" lang="zh-TW" altLang="en-US" sz="2400" u="sng" dirty="0">
                <a:solidFill>
                  <a:srgbClr val="0000FF"/>
                </a:solidFill>
                <a:ea typeface="標楷體" pitchFamily="65" charset="-120"/>
              </a:rPr>
              <a:t>逾期未申請，視同棄權。 </a:t>
            </a:r>
          </a:p>
        </p:txBody>
      </p:sp>
      <p:sp>
        <p:nvSpPr>
          <p:cNvPr id="33" name="圓角矩形 32"/>
          <p:cNvSpPr/>
          <p:nvPr/>
        </p:nvSpPr>
        <p:spPr>
          <a:xfrm>
            <a:off x="928688" y="3429000"/>
            <a:ext cx="7715250" cy="2592388"/>
          </a:xfrm>
          <a:prstGeom prst="roundRect">
            <a:avLst/>
          </a:prstGeom>
          <a:solidFill>
            <a:srgbClr val="FFFF99"/>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kumimoji="0" lang="zh-TW" altLang="en-US" sz="2400" dirty="0">
                <a:solidFill>
                  <a:srgbClr val="FF0000"/>
                </a:solidFill>
                <a:ea typeface="標楷體" pitchFamily="65" charset="-120"/>
                <a:sym typeface="Wingdings 2" pitchFamily="18" charset="2"/>
              </a:rPr>
              <a:t>二、四年級學生</a:t>
            </a:r>
            <a:r>
              <a:rPr kumimoji="0" lang="zh-TW" altLang="en-US" sz="2400" dirty="0">
                <a:solidFill>
                  <a:schemeClr val="tx1"/>
                </a:solidFill>
                <a:ea typeface="標楷體" pitchFamily="65" charset="-120"/>
                <a:sym typeface="Wingdings 2" pitchFamily="18" charset="2"/>
              </a:rPr>
              <a:t>欲同時參加「縮修」及「資優生鑑定」之初選者：</a:t>
            </a:r>
          </a:p>
          <a:p>
            <a:pPr eaLnBrk="1" hangingPunct="1">
              <a:defRPr/>
            </a:pPr>
            <a:r>
              <a:rPr kumimoji="0" lang="en-US" altLang="zh-TW" sz="2400" u="sng" dirty="0">
                <a:solidFill>
                  <a:srgbClr val="0000FF"/>
                </a:solidFill>
                <a:ea typeface="標楷體" pitchFamily="65" charset="-120"/>
                <a:sym typeface="Wingdings 2" pitchFamily="18" charset="2"/>
              </a:rPr>
              <a:t>1.</a:t>
            </a:r>
            <a:r>
              <a:rPr kumimoji="0" lang="zh-TW" altLang="en-US" sz="2400" u="sng" dirty="0">
                <a:solidFill>
                  <a:srgbClr val="0000FF"/>
                </a:solidFill>
                <a:ea typeface="標楷體" pitchFamily="65" charset="-120"/>
                <a:sym typeface="Wingdings 2" pitchFamily="18" charset="2"/>
              </a:rPr>
              <a:t>務必兩類均需完成報名程序。</a:t>
            </a:r>
          </a:p>
          <a:p>
            <a:pPr eaLnBrk="1" hangingPunct="1">
              <a:defRPr/>
            </a:pPr>
            <a:r>
              <a:rPr kumimoji="0" lang="en-US" altLang="zh-TW" sz="2400" u="sng" dirty="0">
                <a:solidFill>
                  <a:srgbClr val="0000FF"/>
                </a:solidFill>
                <a:ea typeface="標楷體" pitchFamily="65" charset="-120"/>
                <a:sym typeface="Wingdings 2" pitchFamily="18" charset="2"/>
              </a:rPr>
              <a:t>2.</a:t>
            </a:r>
            <a:r>
              <a:rPr kumimoji="0" lang="zh-TW" altLang="en-US" sz="2400" u="sng" dirty="0">
                <a:solidFill>
                  <a:srgbClr val="0000FF"/>
                </a:solidFill>
                <a:ea typeface="標楷體" pitchFamily="65" charset="-120"/>
                <a:sym typeface="Wingdings 2" pitchFamily="18" charset="2"/>
              </a:rPr>
              <a:t>於資優鑑定考場參加初選。</a:t>
            </a:r>
          </a:p>
          <a:p>
            <a:pPr eaLnBrk="1" hangingPunct="1">
              <a:defRPr/>
            </a:pPr>
            <a:r>
              <a:rPr kumimoji="0" lang="en-US" altLang="zh-TW" sz="2400" u="sng" dirty="0">
                <a:solidFill>
                  <a:srgbClr val="0000FF"/>
                </a:solidFill>
                <a:ea typeface="標楷體" pitchFamily="65" charset="-120"/>
                <a:sym typeface="Wingdings 2" pitchFamily="18" charset="2"/>
              </a:rPr>
              <a:t>3.</a:t>
            </a:r>
            <a:r>
              <a:rPr kumimoji="0" lang="zh-TW" altLang="en-US" sz="2400" u="sng" dirty="0">
                <a:solidFill>
                  <a:srgbClr val="0000FF"/>
                </a:solidFill>
                <a:ea typeface="標楷體" pitchFamily="65" charset="-120"/>
                <a:sym typeface="Wingdings 2" pitchFamily="18" charset="2"/>
              </a:rPr>
              <a:t>報名費只繳資優生鑑定初選費用</a:t>
            </a:r>
            <a:r>
              <a:rPr kumimoji="0" lang="en-US" altLang="zh-TW" sz="2400" u="sng" dirty="0">
                <a:solidFill>
                  <a:srgbClr val="0000FF"/>
                </a:solidFill>
                <a:ea typeface="標楷體" pitchFamily="65" charset="-120"/>
                <a:sym typeface="Wingdings 2" pitchFamily="18" charset="2"/>
              </a:rPr>
              <a:t>800</a:t>
            </a:r>
            <a:r>
              <a:rPr kumimoji="0" lang="zh-TW" altLang="en-US" sz="2400" u="sng" dirty="0">
                <a:solidFill>
                  <a:srgbClr val="0000FF"/>
                </a:solidFill>
                <a:ea typeface="標楷體" pitchFamily="65" charset="-120"/>
                <a:sym typeface="Wingdings 2" pitchFamily="18" charset="2"/>
              </a:rPr>
              <a:t>元。</a:t>
            </a:r>
          </a:p>
          <a:p>
            <a:pPr algn="ctr" eaLnBrk="1" hangingPunct="1">
              <a:defRPr/>
            </a:pPr>
            <a:endParaRPr lang="zh-TW" altLang="en-US" dirty="0">
              <a:solidFill>
                <a:srgbClr val="FFFFFF"/>
              </a:solidFill>
            </a:endParaRPr>
          </a:p>
        </p:txBody>
      </p:sp>
      <p:sp>
        <p:nvSpPr>
          <p:cNvPr id="34" name="橢圓 33"/>
          <p:cNvSpPr/>
          <p:nvPr/>
        </p:nvSpPr>
        <p:spPr>
          <a:xfrm>
            <a:off x="214282" y="1857364"/>
            <a:ext cx="714380" cy="642942"/>
          </a:xfrm>
          <a:prstGeom prst="ellipse">
            <a:avLst/>
          </a:prstGeom>
          <a:noFill/>
          <a:ln w="38100">
            <a:solidFill>
              <a:schemeClr val="accent5">
                <a:lumMod val="25000"/>
              </a:schemeClr>
            </a:solidFill>
          </a:ln>
        </p:spPr>
        <p:style>
          <a:lnRef idx="2">
            <a:schemeClr val="accent4"/>
          </a:lnRef>
          <a:fillRef idx="1">
            <a:schemeClr val="lt1"/>
          </a:fillRef>
          <a:effectRef idx="0">
            <a:schemeClr val="accent4"/>
          </a:effectRef>
          <a:fontRef idx="minor">
            <a:schemeClr val="dk1"/>
          </a:fontRef>
        </p:style>
        <p:txBody>
          <a:bodyPr anchor="ctr"/>
          <a:lstStyle/>
          <a:p>
            <a:pPr algn="ctr" eaLnBrk="1" hangingPunct="1">
              <a:defRPr/>
            </a:pPr>
            <a:r>
              <a:rPr lang="en-US" altLang="zh-TW"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1</a:t>
            </a:r>
            <a:endParaRPr lang="zh-TW" altLang="en-US"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
        <p:nvSpPr>
          <p:cNvPr id="35" name="橢圓 34"/>
          <p:cNvSpPr/>
          <p:nvPr/>
        </p:nvSpPr>
        <p:spPr>
          <a:xfrm>
            <a:off x="214282" y="4214818"/>
            <a:ext cx="714380" cy="642942"/>
          </a:xfrm>
          <a:prstGeom prst="ellipse">
            <a:avLst/>
          </a:prstGeom>
          <a:noFill/>
          <a:ln w="38100">
            <a:solidFill>
              <a:schemeClr val="accent5">
                <a:lumMod val="25000"/>
              </a:schemeClr>
            </a:solidFill>
          </a:ln>
        </p:spPr>
        <p:style>
          <a:lnRef idx="2">
            <a:schemeClr val="accent4"/>
          </a:lnRef>
          <a:fillRef idx="1">
            <a:schemeClr val="lt1"/>
          </a:fillRef>
          <a:effectRef idx="0">
            <a:schemeClr val="accent4"/>
          </a:effectRef>
          <a:fontRef idx="minor">
            <a:schemeClr val="dk1"/>
          </a:fontRef>
        </p:style>
        <p:txBody>
          <a:bodyPr anchor="ctr"/>
          <a:lstStyle/>
          <a:p>
            <a:pPr algn="ctr" eaLnBrk="1" hangingPunct="1">
              <a:defRPr/>
            </a:pPr>
            <a:r>
              <a:rPr lang="en-US" altLang="zh-TW"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2</a:t>
            </a:r>
            <a:endParaRPr lang="zh-TW" altLang="en-US"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403350" y="479425"/>
            <a:ext cx="6397625" cy="714375"/>
          </a:xfrm>
        </p:spPr>
        <p:txBody>
          <a:bodyPr/>
          <a:lstStyle/>
          <a:p>
            <a:pPr eaLnBrk="1" hangingPunct="1"/>
            <a:r>
              <a:rPr lang="zh-TW" altLang="en-US" sz="5400" dirty="0">
                <a:solidFill>
                  <a:srgbClr val="0000FF"/>
                </a:solidFill>
                <a:ea typeface="標楷體" panose="03000509000000000000" pitchFamily="65" charset="-120"/>
              </a:rPr>
              <a:t>初選～注意事項</a:t>
            </a:r>
            <a:endParaRPr lang="zh-TW" altLang="en-US" sz="3200" dirty="0">
              <a:solidFill>
                <a:srgbClr val="0000FF"/>
              </a:solidFill>
              <a:ea typeface="標楷體" panose="03000509000000000000" pitchFamily="65" charset="-120"/>
            </a:endParaRPr>
          </a:p>
        </p:txBody>
      </p:sp>
      <p:sp>
        <p:nvSpPr>
          <p:cNvPr id="33" name="圓角矩形 32"/>
          <p:cNvSpPr/>
          <p:nvPr/>
        </p:nvSpPr>
        <p:spPr>
          <a:xfrm>
            <a:off x="928688" y="1944688"/>
            <a:ext cx="7715250" cy="2592387"/>
          </a:xfrm>
          <a:prstGeom prst="roundRect">
            <a:avLst/>
          </a:prstGeom>
          <a:solidFill>
            <a:srgbClr val="FFFF99"/>
          </a:solid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kumimoji="0" lang="zh-TW" altLang="en-US" sz="2400" dirty="0">
                <a:solidFill>
                  <a:schemeClr val="tx1"/>
                </a:solidFill>
                <a:ea typeface="標楷體" pitchFamily="65" charset="-120"/>
                <a:sym typeface="Wingdings 2" pitchFamily="18" charset="2"/>
              </a:rPr>
              <a:t> 二、四年級學生欲同時參加「縮修」及「資優生鑑定」之初選者：</a:t>
            </a:r>
          </a:p>
          <a:p>
            <a:pPr eaLnBrk="1" hangingPunct="1">
              <a:defRPr/>
            </a:pPr>
            <a:r>
              <a:rPr kumimoji="0" lang="en-US" altLang="zh-TW" sz="2400" dirty="0">
                <a:solidFill>
                  <a:schemeClr val="tx1"/>
                </a:solidFill>
                <a:ea typeface="標楷體" pitchFamily="65" charset="-120"/>
                <a:sym typeface="Wingdings 2" pitchFamily="18" charset="2"/>
              </a:rPr>
              <a:t>4.</a:t>
            </a:r>
            <a:r>
              <a:rPr kumimoji="0" lang="zh-TW" altLang="en-US" sz="2400" u="sng" dirty="0">
                <a:solidFill>
                  <a:srgbClr val="0000FF"/>
                </a:solidFill>
                <a:ea typeface="標楷體" pitchFamily="65" charset="-120"/>
                <a:sym typeface="Wingdings 2" pitchFamily="18" charset="2"/>
              </a:rPr>
              <a:t>「一般智能資賦優異學生鑑定」請向學生要報考就讀</a:t>
            </a:r>
            <a:endParaRPr kumimoji="0" lang="en-US" altLang="zh-TW" sz="2400" u="sng" dirty="0">
              <a:solidFill>
                <a:srgbClr val="0000FF"/>
              </a:solidFill>
              <a:ea typeface="標楷體" pitchFamily="65" charset="-120"/>
              <a:sym typeface="Wingdings 2" pitchFamily="18" charset="2"/>
            </a:endParaRPr>
          </a:p>
          <a:p>
            <a:pPr eaLnBrk="1" hangingPunct="1">
              <a:defRPr/>
            </a:pPr>
            <a:r>
              <a:rPr kumimoji="0" lang="zh-TW" altLang="en-US" sz="2400" dirty="0">
                <a:solidFill>
                  <a:srgbClr val="0000FF"/>
                </a:solidFill>
                <a:ea typeface="標楷體" pitchFamily="65" charset="-120"/>
                <a:sym typeface="Wingdings 2" pitchFamily="18" charset="2"/>
              </a:rPr>
              <a:t>    </a:t>
            </a:r>
            <a:r>
              <a:rPr kumimoji="0" lang="zh-TW" altLang="en-US" sz="2400" u="sng" dirty="0">
                <a:solidFill>
                  <a:srgbClr val="0000FF"/>
                </a:solidFill>
                <a:ea typeface="標楷體" pitchFamily="65" charset="-120"/>
                <a:sym typeface="Wingdings 2" pitchFamily="18" charset="2"/>
              </a:rPr>
              <a:t>的資優班設班學校報名。</a:t>
            </a:r>
          </a:p>
          <a:p>
            <a:pPr eaLnBrk="1" hangingPunct="1">
              <a:defRPr/>
            </a:pPr>
            <a:r>
              <a:rPr kumimoji="0" lang="en-US" altLang="zh-TW" sz="2400" dirty="0">
                <a:solidFill>
                  <a:schemeClr val="tx1"/>
                </a:solidFill>
                <a:ea typeface="標楷體" pitchFamily="65" charset="-120"/>
                <a:sym typeface="Wingdings 2" pitchFamily="18" charset="2"/>
              </a:rPr>
              <a:t>5.</a:t>
            </a:r>
            <a:r>
              <a:rPr kumimoji="0" lang="zh-TW" altLang="en-US" sz="2400" u="sng" dirty="0">
                <a:solidFill>
                  <a:srgbClr val="0000FF"/>
                </a:solidFill>
                <a:ea typeface="標楷體" pitchFamily="65" charset="-120"/>
                <a:sym typeface="Wingdings 2" pitchFamily="18" charset="2"/>
              </a:rPr>
              <a:t>「縮短修業年限鑑定」請向學生現在就讀的學校報名。</a:t>
            </a:r>
          </a:p>
          <a:p>
            <a:pPr algn="ctr" eaLnBrk="1" hangingPunct="1">
              <a:defRPr/>
            </a:pPr>
            <a:endParaRPr lang="zh-TW" altLang="en-US" dirty="0">
              <a:solidFill>
                <a:srgbClr val="FFFFFF"/>
              </a:solidFill>
            </a:endParaRPr>
          </a:p>
        </p:txBody>
      </p:sp>
      <p:sp>
        <p:nvSpPr>
          <p:cNvPr id="35" name="橢圓 34"/>
          <p:cNvSpPr/>
          <p:nvPr/>
        </p:nvSpPr>
        <p:spPr>
          <a:xfrm>
            <a:off x="214282" y="2852936"/>
            <a:ext cx="714380" cy="642942"/>
          </a:xfrm>
          <a:prstGeom prst="ellipse">
            <a:avLst/>
          </a:prstGeom>
          <a:noFill/>
          <a:ln w="38100">
            <a:solidFill>
              <a:schemeClr val="accent5">
                <a:lumMod val="25000"/>
              </a:schemeClr>
            </a:solidFill>
          </a:ln>
        </p:spPr>
        <p:style>
          <a:lnRef idx="2">
            <a:schemeClr val="accent4"/>
          </a:lnRef>
          <a:fillRef idx="1">
            <a:schemeClr val="lt1"/>
          </a:fillRef>
          <a:effectRef idx="0">
            <a:schemeClr val="accent4"/>
          </a:effectRef>
          <a:fontRef idx="minor">
            <a:schemeClr val="dk1"/>
          </a:fontRef>
        </p:style>
        <p:txBody>
          <a:bodyPr anchor="ctr"/>
          <a:lstStyle/>
          <a:p>
            <a:pPr algn="ctr" eaLnBrk="1" hangingPunct="1">
              <a:defRPr/>
            </a:pPr>
            <a:r>
              <a:rPr lang="en-US" altLang="zh-TW"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rPr>
              <a:t>3</a:t>
            </a:r>
            <a:endParaRPr lang="zh-TW" altLang="en-US" sz="3600" b="1" dirty="0">
              <a:ln w="18000">
                <a:solidFill>
                  <a:schemeClr val="accent2">
                    <a:satMod val="140000"/>
                  </a:schemeClr>
                </a:solidFill>
                <a:prstDash val="solid"/>
                <a:miter lim="800000"/>
              </a:ln>
              <a:solidFill>
                <a:srgbClr val="FFFF00"/>
              </a:solidFill>
              <a:effectLst>
                <a:outerShdw blurRad="25500" dist="23000" dir="7020000" algn="tl">
                  <a:srgbClr val="000000">
                    <a:alpha val="50000"/>
                  </a:srgbClr>
                </a:outerShdw>
              </a:effectLst>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28675" y="595313"/>
            <a:ext cx="7978775" cy="914400"/>
          </a:xfrm>
        </p:spPr>
        <p:txBody>
          <a:bodyPr/>
          <a:lstStyle/>
          <a:p>
            <a:pPr eaLnBrk="1" hangingPunct="1"/>
            <a:r>
              <a:rPr lang="zh-TW" altLang="en-US" sz="5400" dirty="0">
                <a:solidFill>
                  <a:srgbClr val="0000FF"/>
                </a:solidFill>
                <a:ea typeface="標楷體" panose="03000509000000000000" pitchFamily="65" charset="-120"/>
              </a:rPr>
              <a:t>複選（學科成就測驗）</a:t>
            </a:r>
          </a:p>
        </p:txBody>
      </p:sp>
      <p:sp>
        <p:nvSpPr>
          <p:cNvPr id="16416" name="AutoShape 32"/>
          <p:cNvSpPr>
            <a:spLocks noChangeArrowheads="1"/>
          </p:cNvSpPr>
          <p:nvPr/>
        </p:nvSpPr>
        <p:spPr bwMode="gray">
          <a:xfrm rot="17973186">
            <a:off x="4647407" y="2697956"/>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7" name="AutoShape 33"/>
          <p:cNvSpPr>
            <a:spLocks noChangeArrowheads="1"/>
          </p:cNvSpPr>
          <p:nvPr/>
        </p:nvSpPr>
        <p:spPr bwMode="gray">
          <a:xfrm rot="3465783">
            <a:off x="4645820" y="4866481"/>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8" name="AutoShape 34"/>
          <p:cNvSpPr>
            <a:spLocks noChangeArrowheads="1"/>
          </p:cNvSpPr>
          <p:nvPr/>
        </p:nvSpPr>
        <p:spPr bwMode="gray">
          <a:xfrm rot="14369022">
            <a:off x="3428207" y="2774156"/>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19" name="AutoShape 35"/>
          <p:cNvSpPr>
            <a:spLocks noChangeArrowheads="1"/>
          </p:cNvSpPr>
          <p:nvPr/>
        </p:nvSpPr>
        <p:spPr bwMode="gray">
          <a:xfrm rot="7535209">
            <a:off x="3386932" y="4834731"/>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20" name="AutoShape 36"/>
          <p:cNvSpPr>
            <a:spLocks noChangeArrowheads="1"/>
          </p:cNvSpPr>
          <p:nvPr/>
        </p:nvSpPr>
        <p:spPr bwMode="gray">
          <a:xfrm>
            <a:off x="5224463" y="3832225"/>
            <a:ext cx="792162" cy="288925"/>
          </a:xfrm>
          <a:prstGeom prst="rightArrow">
            <a:avLst>
              <a:gd name="adj1" fmla="val 35167"/>
              <a:gd name="adj2" fmla="val 111029"/>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sp>
        <p:nvSpPr>
          <p:cNvPr id="16421" name="AutoShape 37"/>
          <p:cNvSpPr>
            <a:spLocks noChangeArrowheads="1"/>
          </p:cNvSpPr>
          <p:nvPr/>
        </p:nvSpPr>
        <p:spPr bwMode="gray">
          <a:xfrm rot="10800000">
            <a:off x="2814638" y="3825875"/>
            <a:ext cx="863600" cy="288925"/>
          </a:xfrm>
          <a:prstGeom prst="rightArrow">
            <a:avLst>
              <a:gd name="adj1" fmla="val 35167"/>
              <a:gd name="adj2" fmla="val 121041"/>
            </a:avLst>
          </a:prstGeom>
          <a:gradFill rotWithShape="1">
            <a:gsLst>
              <a:gs pos="0">
                <a:schemeClr val="tx2">
                  <a:gamma/>
                  <a:shade val="89020"/>
                  <a:invGamma/>
                  <a:alpha val="0"/>
                </a:schemeClr>
              </a:gs>
              <a:gs pos="100000">
                <a:schemeClr val="tx2"/>
              </a:gs>
            </a:gsLst>
            <a:lin ang="0" scaled="1"/>
          </a:gradFill>
          <a:ln w="0" algn="ctr">
            <a:noFill/>
            <a:miter lim="800000"/>
            <a:headEnd/>
            <a:tailEnd/>
          </a:ln>
          <a:effectLst/>
        </p:spPr>
        <p:txBody>
          <a:bodyPr wrap="none" anchor="ctr"/>
          <a:lstStyle/>
          <a:p>
            <a:pPr eaLnBrk="1" hangingPunct="1">
              <a:defRPr/>
            </a:pPr>
            <a:endParaRPr lang="zh-TW" altLang="en-US">
              <a:latin typeface="Arial" charset="0"/>
            </a:endParaRPr>
          </a:p>
        </p:txBody>
      </p:sp>
      <p:grpSp>
        <p:nvGrpSpPr>
          <p:cNvPr id="34825" name="群組 57"/>
          <p:cNvGrpSpPr>
            <a:grpSpLocks/>
          </p:cNvGrpSpPr>
          <p:nvPr/>
        </p:nvGrpSpPr>
        <p:grpSpPr bwMode="auto">
          <a:xfrm>
            <a:off x="3500438" y="3071813"/>
            <a:ext cx="1944687" cy="1944687"/>
            <a:chOff x="3714744" y="3071810"/>
            <a:chExt cx="1944688" cy="1944687"/>
          </a:xfrm>
        </p:grpSpPr>
        <p:grpSp>
          <p:nvGrpSpPr>
            <p:cNvPr id="34832" name="群組 55"/>
            <p:cNvGrpSpPr>
              <a:grpSpLocks/>
            </p:cNvGrpSpPr>
            <p:nvPr/>
          </p:nvGrpSpPr>
          <p:grpSpPr bwMode="auto">
            <a:xfrm>
              <a:off x="3714744" y="3071810"/>
              <a:ext cx="1944688" cy="1944687"/>
              <a:chOff x="4057651" y="3357563"/>
              <a:chExt cx="1944688" cy="1944687"/>
            </a:xfrm>
          </p:grpSpPr>
          <p:sp>
            <p:nvSpPr>
              <p:cNvPr id="16414" name="Oval 30"/>
              <p:cNvSpPr>
                <a:spLocks noChangeArrowheads="1"/>
              </p:cNvSpPr>
              <p:nvPr/>
            </p:nvSpPr>
            <p:spPr bwMode="gray">
              <a:xfrm>
                <a:off x="4057651" y="3357563"/>
                <a:ext cx="1944688" cy="1944687"/>
              </a:xfrm>
              <a:prstGeom prst="ellipse">
                <a:avLst/>
              </a:prstGeom>
              <a:gradFill rotWithShape="1">
                <a:gsLst>
                  <a:gs pos="0">
                    <a:schemeClr val="hlink">
                      <a:alpha val="32001"/>
                    </a:schemeClr>
                  </a:gs>
                  <a:gs pos="100000">
                    <a:schemeClr val="hlink">
                      <a:gamma/>
                      <a:shade val="46275"/>
                      <a:invGamma/>
                    </a:schemeClr>
                  </a:gs>
                </a:gsLst>
                <a:lin ang="2700000" scaled="1"/>
              </a:gradFill>
              <a:ln w="38100" algn="ctr">
                <a:solidFill>
                  <a:schemeClr val="accent6">
                    <a:lumMod val="60000"/>
                    <a:lumOff val="40000"/>
                  </a:schemeClr>
                </a:solidFill>
                <a:round/>
                <a:headEnd/>
                <a:tailEnd/>
              </a:ln>
              <a:effectLst/>
            </p:spPr>
            <p:txBody>
              <a:bodyPr wrap="none" anchor="ctr">
                <a:spAutoFit/>
              </a:bodyPr>
              <a:lstStyle/>
              <a:p>
                <a:pPr eaLnBrk="1" hangingPunct="1">
                  <a:defRPr/>
                </a:pPr>
                <a:endParaRPr lang="zh-TW" altLang="en-US">
                  <a:latin typeface="Arial" charset="0"/>
                </a:endParaRPr>
              </a:p>
            </p:txBody>
          </p:sp>
          <p:sp>
            <p:nvSpPr>
              <p:cNvPr id="12325" name="Oval 39"/>
              <p:cNvSpPr>
                <a:spLocks noChangeArrowheads="1"/>
              </p:cNvSpPr>
              <p:nvPr/>
            </p:nvSpPr>
            <p:spPr bwMode="gray">
              <a:xfrm>
                <a:off x="4173538" y="3473450"/>
                <a:ext cx="1690689" cy="1690688"/>
              </a:xfrm>
              <a:prstGeom prst="ellipse">
                <a:avLst/>
              </a:prstGeom>
              <a:solidFill>
                <a:srgbClr val="C00000"/>
              </a:solidFill>
              <a:ln>
                <a:headEnd/>
                <a:tailEnd/>
              </a:ln>
            </p:spPr>
            <p:style>
              <a:lnRef idx="3">
                <a:schemeClr val="lt1"/>
              </a:lnRef>
              <a:fillRef idx="1">
                <a:schemeClr val="accent2"/>
              </a:fillRef>
              <a:effectRef idx="1">
                <a:schemeClr val="accent2"/>
              </a:effectRef>
              <a:fontRef idx="minor">
                <a:schemeClr val="lt1"/>
              </a:fontRef>
            </p:style>
            <p:txBody>
              <a:bodyPr anchor="ctr">
                <a:spAutoFit/>
              </a:bodyPr>
              <a:lstStyle/>
              <a:p>
                <a:pPr eaLnBrk="1" hangingPunct="1">
                  <a:defRPr/>
                </a:pPr>
                <a:endParaRPr lang="zh-TW" altLang="en-US"/>
              </a:p>
            </p:txBody>
          </p:sp>
        </p:grpSp>
        <p:sp>
          <p:nvSpPr>
            <p:cNvPr id="34833" name="Text Box 40"/>
            <p:cNvSpPr txBox="1">
              <a:spLocks noChangeArrowheads="1"/>
            </p:cNvSpPr>
            <p:nvPr/>
          </p:nvSpPr>
          <p:spPr bwMode="auto">
            <a:xfrm>
              <a:off x="4017546" y="3586624"/>
              <a:ext cx="131318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lgn="ctr">
                <a:spcBef>
                  <a:spcPct val="0"/>
                </a:spcBef>
                <a:buFontTx/>
                <a:buNone/>
              </a:pPr>
              <a:r>
                <a:rPr kumimoji="0" lang="zh-TW" altLang="en-US" sz="4400" b="1" dirty="0">
                  <a:solidFill>
                    <a:schemeClr val="bg1"/>
                  </a:solidFill>
                  <a:latin typeface="Arial" panose="020B0604020202020204" pitchFamily="34" charset="0"/>
                  <a:ea typeface="標楷體" panose="03000509000000000000" pitchFamily="65" charset="-120"/>
                </a:rPr>
                <a:t>複選</a:t>
              </a:r>
              <a:endParaRPr kumimoji="0" lang="zh-TW" altLang="en-US" sz="4400" b="1" dirty="0">
                <a:solidFill>
                  <a:schemeClr val="bg1"/>
                </a:solidFill>
                <a:latin typeface="標楷體" panose="03000509000000000000" pitchFamily="65" charset="-120"/>
                <a:ea typeface="標楷體" panose="03000509000000000000" pitchFamily="65" charset="-120"/>
              </a:endParaRPr>
            </a:p>
          </p:txBody>
        </p:sp>
      </p:grpSp>
      <p:sp>
        <p:nvSpPr>
          <p:cNvPr id="34826" name="Text Box 42"/>
          <p:cNvSpPr txBox="1">
            <a:spLocks noChangeArrowheads="1"/>
          </p:cNvSpPr>
          <p:nvPr/>
        </p:nvSpPr>
        <p:spPr bwMode="auto">
          <a:xfrm>
            <a:off x="6000750" y="3687763"/>
            <a:ext cx="28130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3.</a:t>
            </a:r>
            <a:r>
              <a:rPr kumimoji="0" lang="zh-TW" altLang="en-US" sz="3000" dirty="0">
                <a:solidFill>
                  <a:schemeClr val="tx1"/>
                </a:solidFill>
                <a:latin typeface="Arial" panose="020B0604020202020204" pitchFamily="34" charset="0"/>
                <a:ea typeface="標楷體" panose="03000509000000000000" pitchFamily="65" charset="-120"/>
              </a:rPr>
              <a:t>複選準備工作</a:t>
            </a:r>
          </a:p>
        </p:txBody>
      </p:sp>
      <p:sp>
        <p:nvSpPr>
          <p:cNvPr id="34827" name="Text Box 43"/>
          <p:cNvSpPr txBox="1">
            <a:spLocks noChangeArrowheads="1"/>
          </p:cNvSpPr>
          <p:nvPr/>
        </p:nvSpPr>
        <p:spPr bwMode="auto">
          <a:xfrm>
            <a:off x="5500688" y="5143500"/>
            <a:ext cx="204470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4</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進行複選</a:t>
            </a:r>
          </a:p>
        </p:txBody>
      </p:sp>
      <p:sp>
        <p:nvSpPr>
          <p:cNvPr id="34828" name="Text Box 44"/>
          <p:cNvSpPr txBox="1">
            <a:spLocks noChangeArrowheads="1"/>
          </p:cNvSpPr>
          <p:nvPr/>
        </p:nvSpPr>
        <p:spPr bwMode="auto">
          <a:xfrm>
            <a:off x="115888" y="3643313"/>
            <a:ext cx="281305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6</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複查複選成績</a:t>
            </a:r>
          </a:p>
        </p:txBody>
      </p:sp>
      <p:sp>
        <p:nvSpPr>
          <p:cNvPr id="34829" name="Text Box 45"/>
          <p:cNvSpPr txBox="1">
            <a:spLocks noChangeArrowheads="1"/>
          </p:cNvSpPr>
          <p:nvPr/>
        </p:nvSpPr>
        <p:spPr bwMode="auto">
          <a:xfrm>
            <a:off x="428625" y="5072063"/>
            <a:ext cx="31988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5</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召開複選鑑輔會</a:t>
            </a:r>
          </a:p>
          <a:p>
            <a:pPr>
              <a:spcBef>
                <a:spcPct val="0"/>
              </a:spcBef>
              <a:buFontTx/>
              <a:buNone/>
            </a:pPr>
            <a:r>
              <a:rPr kumimoji="0" lang="zh-TW" altLang="en-US" sz="3000" dirty="0">
                <a:solidFill>
                  <a:schemeClr val="tx1"/>
                </a:solidFill>
                <a:latin typeface="Arial" panose="020B0604020202020204" pitchFamily="34" charset="0"/>
                <a:ea typeface="標楷體" panose="03000509000000000000" pitchFamily="65" charset="-120"/>
              </a:rPr>
              <a:t>公告複選結果</a:t>
            </a:r>
          </a:p>
        </p:txBody>
      </p:sp>
      <p:sp>
        <p:nvSpPr>
          <p:cNvPr id="34830" name="Text Box 47"/>
          <p:cNvSpPr txBox="1">
            <a:spLocks noChangeArrowheads="1"/>
          </p:cNvSpPr>
          <p:nvPr/>
        </p:nvSpPr>
        <p:spPr bwMode="auto">
          <a:xfrm>
            <a:off x="428625" y="2071688"/>
            <a:ext cx="3582988"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dirty="0">
                <a:solidFill>
                  <a:srgbClr val="0000FF"/>
                </a:solidFill>
                <a:latin typeface="Arial" panose="020B0604020202020204" pitchFamily="34" charset="0"/>
                <a:ea typeface="標楷體" panose="03000509000000000000" pitchFamily="65" charset="-120"/>
              </a:rPr>
              <a:t>1</a:t>
            </a:r>
            <a:r>
              <a:rPr kumimoji="0" lang="en-US" altLang="zh-TW" sz="3000" dirty="0">
                <a:solidFill>
                  <a:schemeClr val="tx1"/>
                </a:solidFill>
                <a:latin typeface="Arial" panose="020B0604020202020204" pitchFamily="34" charset="0"/>
                <a:ea typeface="標楷體" panose="03000509000000000000" pitchFamily="65" charset="-120"/>
              </a:rPr>
              <a:t>.</a:t>
            </a:r>
            <a:r>
              <a:rPr kumimoji="0" lang="zh-TW" altLang="en-US" sz="3000" dirty="0">
                <a:solidFill>
                  <a:schemeClr val="tx1"/>
                </a:solidFill>
                <a:latin typeface="Arial" panose="020B0604020202020204" pitchFamily="34" charset="0"/>
                <a:ea typeface="標楷體" panose="03000509000000000000" pitchFamily="65" charset="-120"/>
              </a:rPr>
              <a:t>接受複選報名申請</a:t>
            </a:r>
          </a:p>
        </p:txBody>
      </p:sp>
      <p:sp>
        <p:nvSpPr>
          <p:cNvPr id="34831" name="Text Box 50"/>
          <p:cNvSpPr txBox="1">
            <a:spLocks noChangeArrowheads="1"/>
          </p:cNvSpPr>
          <p:nvPr/>
        </p:nvSpPr>
        <p:spPr bwMode="auto">
          <a:xfrm>
            <a:off x="5000625" y="1857375"/>
            <a:ext cx="3967163"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kumimoji="0" lang="en-US" altLang="zh-TW" sz="3000">
                <a:solidFill>
                  <a:srgbClr val="0000FF"/>
                </a:solidFill>
                <a:latin typeface="Arial" panose="020B0604020202020204" pitchFamily="34" charset="0"/>
                <a:ea typeface="標楷體" panose="03000509000000000000" pitchFamily="65" charset="-120"/>
              </a:rPr>
              <a:t>2</a:t>
            </a:r>
            <a:r>
              <a:rPr kumimoji="0" lang="en-US" altLang="zh-TW" sz="3000">
                <a:solidFill>
                  <a:schemeClr val="tx1"/>
                </a:solidFill>
                <a:latin typeface="Arial" panose="020B0604020202020204" pitchFamily="34" charset="0"/>
                <a:ea typeface="標楷體" panose="03000509000000000000" pitchFamily="65" charset="-120"/>
              </a:rPr>
              <a:t>.</a:t>
            </a:r>
            <a:r>
              <a:rPr kumimoji="0" lang="zh-TW" altLang="en-US" sz="3000">
                <a:solidFill>
                  <a:schemeClr val="tx1"/>
                </a:solidFill>
                <a:latin typeface="Arial" panose="020B0604020202020204" pitchFamily="34" charset="0"/>
                <a:ea typeface="標楷體" panose="03000509000000000000" pitchFamily="65" charset="-120"/>
              </a:rPr>
              <a:t>彙整報考名冊及費用</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68313" y="404813"/>
            <a:ext cx="8229600" cy="792162"/>
          </a:xfrm>
        </p:spPr>
        <p:txBody>
          <a:bodyPr/>
          <a:lstStyle/>
          <a:p>
            <a:r>
              <a:rPr lang="zh-TW" altLang="en-US" sz="4000" dirty="0">
                <a:solidFill>
                  <a:srgbClr val="0000FF"/>
                </a:solidFill>
                <a:ea typeface="標楷體" panose="03000509000000000000" pitchFamily="65" charset="-120"/>
              </a:rPr>
              <a:t>複選</a:t>
            </a:r>
            <a:r>
              <a:rPr lang="en-US" altLang="zh-TW" sz="4000" dirty="0">
                <a:solidFill>
                  <a:srgbClr val="0000FF"/>
                </a:solidFill>
                <a:ea typeface="標楷體" panose="03000509000000000000" pitchFamily="65" charset="-120"/>
              </a:rPr>
              <a:t>(</a:t>
            </a:r>
            <a:r>
              <a:rPr lang="zh-TW" altLang="en-US" sz="4000" dirty="0">
                <a:solidFill>
                  <a:srgbClr val="0000FF"/>
                </a:solidFill>
                <a:ea typeface="標楷體" panose="03000509000000000000" pitchFamily="65" charset="-120"/>
              </a:rPr>
              <a:t>學科成就測驗</a:t>
            </a:r>
            <a:r>
              <a:rPr lang="en-US" altLang="zh-TW" sz="4000" dirty="0">
                <a:solidFill>
                  <a:srgbClr val="0000FF"/>
                </a:solidFill>
                <a:ea typeface="標楷體" panose="03000509000000000000" pitchFamily="65" charset="-120"/>
              </a:rPr>
              <a:t>)</a:t>
            </a:r>
            <a:r>
              <a:rPr lang="zh-TW" altLang="en-US" sz="4000" dirty="0">
                <a:solidFill>
                  <a:srgbClr val="0000FF"/>
                </a:solidFill>
                <a:ea typeface="標楷體" panose="03000509000000000000" pitchFamily="65" charset="-120"/>
              </a:rPr>
              <a:t>考試科目</a:t>
            </a:r>
            <a:endParaRPr lang="zh-TW" altLang="en-US" sz="4000" dirty="0">
              <a:solidFill>
                <a:srgbClr val="0000FF"/>
              </a:solidFill>
              <a:latin typeface="華康細圓體" pitchFamily="49" charset="-120"/>
              <a:ea typeface="華康細圓體" pitchFamily="49" charset="-120"/>
            </a:endParaRPr>
          </a:p>
        </p:txBody>
      </p:sp>
      <p:graphicFrame>
        <p:nvGraphicFramePr>
          <p:cNvPr id="72745" name="Group 41"/>
          <p:cNvGraphicFramePr>
            <a:graphicFrameLocks noGrp="1"/>
          </p:cNvGraphicFramePr>
          <p:nvPr>
            <p:ph idx="1"/>
            <p:extLst>
              <p:ext uri="{D42A27DB-BD31-4B8C-83A1-F6EECF244321}">
                <p14:modId xmlns:p14="http://schemas.microsoft.com/office/powerpoint/2010/main" val="753235562"/>
              </p:ext>
            </p:extLst>
          </p:nvPr>
        </p:nvGraphicFramePr>
        <p:xfrm>
          <a:off x="468313" y="1254213"/>
          <a:ext cx="8281988" cy="3921381"/>
        </p:xfrm>
        <a:graphic>
          <a:graphicData uri="http://schemas.openxmlformats.org/drawingml/2006/table">
            <a:tbl>
              <a:tblPr/>
              <a:tblGrid>
                <a:gridCol w="1265343">
                  <a:extLst>
                    <a:ext uri="{9D8B030D-6E8A-4147-A177-3AD203B41FA5}">
                      <a16:colId xmlns:a16="http://schemas.microsoft.com/office/drawing/2014/main" val="20000"/>
                    </a:ext>
                  </a:extLst>
                </a:gridCol>
                <a:gridCol w="894897">
                  <a:extLst>
                    <a:ext uri="{9D8B030D-6E8A-4147-A177-3AD203B41FA5}">
                      <a16:colId xmlns:a16="http://schemas.microsoft.com/office/drawing/2014/main" val="20001"/>
                    </a:ext>
                  </a:extLst>
                </a:gridCol>
                <a:gridCol w="6121748">
                  <a:extLst>
                    <a:ext uri="{9D8B030D-6E8A-4147-A177-3AD203B41FA5}">
                      <a16:colId xmlns:a16="http://schemas.microsoft.com/office/drawing/2014/main" val="20002"/>
                    </a:ext>
                  </a:extLst>
                </a:gridCol>
              </a:tblGrid>
              <a:tr h="71976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1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學生科目目前</a:t>
                      </a:r>
                    </a:p>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1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安置年級</a:t>
                      </a:r>
                    </a:p>
                  </a:txBody>
                  <a:tcPr marL="91448" marR="91448" marT="45714" marB="45714" anchor="ctr" horzOverflow="overflow">
                    <a:lnL cap="flat">
                      <a:noFill/>
                    </a:lnL>
                    <a:lnR w="12700" cap="flat" cmpd="sng" algn="ctr">
                      <a:solidFill>
                        <a:schemeClr val="tx1"/>
                      </a:solidFill>
                      <a:prstDash val="solid"/>
                      <a:round/>
                      <a:headEnd type="none" w="med" len="med"/>
                      <a:tailEnd type="none" w="med" len="med"/>
                    </a:lnR>
                    <a:lnT cap="flat">
                      <a:noFill/>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初選</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tc>
                  <a:txBody>
                    <a:bodyPr/>
                    <a:lstStyle/>
                    <a:p>
                      <a:pPr algn="ctr">
                        <a:lnSpc>
                          <a:spcPts val="1000"/>
                        </a:lnSpc>
                      </a:pPr>
                      <a:r>
                        <a:rPr lang="zh-TW" sz="2000" kern="100" dirty="0">
                          <a:effectLst/>
                          <a:latin typeface="Times New Roman" panose="02020603050405020304" pitchFamily="18" charset="0"/>
                          <a:ea typeface="標楷體" panose="03000509000000000000" pitchFamily="65" charset="-120"/>
                          <a:cs typeface="Times New Roman" panose="02020603050405020304" pitchFamily="18" charset="0"/>
                        </a:rPr>
                        <a:t>學科成就測驗（複選）</a:t>
                      </a:r>
                      <a:endParaRPr lang="zh-TW" sz="20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val="10000"/>
                  </a:ext>
                </a:extLst>
              </a:tr>
              <a:tr h="410389">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一年級</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rowSpan="7">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團體智力評量</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tc rowSpan="2">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考二年級的國語、數學、生活課程（含社會、自然）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1"/>
                  </a:ext>
                </a:extLst>
              </a:tr>
              <a:tr h="73660">
                <a:tc rowSpan="2">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二年級</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vMerge="1">
                  <a:txBody>
                    <a:bodyPr/>
                    <a:lstStyle/>
                    <a:p>
                      <a:endParaRPr lang="zh-TW" altLang="en-US"/>
                    </a:p>
                  </a:txBody>
                  <a:tcPr/>
                </a:tc>
                <a:tc vMerge="1">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txBody>
                  <a:tcPr marL="91448" marR="9144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2"/>
                  </a:ext>
                </a:extLst>
              </a:tr>
              <a:tr h="467099">
                <a:tc vMerge="1">
                  <a:txBody>
                    <a:bodyPr/>
                    <a:lstStyle/>
                    <a:p>
                      <a:endParaRPr lang="zh-TW" altLang="en-US"/>
                    </a:p>
                  </a:txBody>
                  <a:tcPr/>
                </a:tc>
                <a:tc vMerge="1">
                  <a:txBody>
                    <a:bodyPr/>
                    <a:lstStyle/>
                    <a:p>
                      <a:endParaRPr lang="zh-TW"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考三年級的國語、數學、社會、自然、英語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3"/>
                  </a:ext>
                </a:extLst>
              </a:tr>
              <a:tr h="48879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三年級</a:t>
                      </a:r>
                      <a:endPar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vMerge="1">
                  <a:txBody>
                    <a:bodyPr/>
                    <a:lstStyle/>
                    <a:p>
                      <a:endParaRPr lang="zh-TW"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考四年級的國語、數學、社會、自然、英語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4"/>
                  </a:ext>
                </a:extLst>
              </a:tr>
              <a:tr h="48879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四年級</a:t>
                      </a:r>
                      <a:endPar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vMerge="1">
                  <a:txBody>
                    <a:bodyPr/>
                    <a:lstStyle/>
                    <a:p>
                      <a:endParaRPr lang="zh-TW"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考五年級的國語、數學、社會、自然、英語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5"/>
                  </a:ext>
                </a:extLst>
              </a:tr>
              <a:tr h="488794">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五年級</a:t>
                      </a:r>
                      <a:endPar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vMerge="1">
                  <a:txBody>
                    <a:bodyPr/>
                    <a:lstStyle/>
                    <a:p>
                      <a:endParaRPr lang="zh-TW"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考六年級的國語、數學、社會、自然、英語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6"/>
                  </a:ext>
                </a:extLst>
              </a:tr>
              <a:tr h="534599">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六年級</a:t>
                      </a:r>
                      <a:endPar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vMerge="1">
                  <a:txBody>
                    <a:bodyPr/>
                    <a:lstStyle/>
                    <a:p>
                      <a:endParaRPr lang="zh-TW"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考國一</a:t>
                      </a:r>
                      <a:r>
                        <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七年級</a:t>
                      </a:r>
                      <a:r>
                        <a:rPr kumimoji="1" lang="en-US" altLang="zh-TW"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1" lang="zh-TW" altLang="en-US" sz="20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的國文、數學、社會、自然、英語 </a:t>
                      </a:r>
                    </a:p>
                  </a:txBody>
                  <a:tcPr marL="91448" marR="91448"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0">
                      <a:gsLst>
                        <a:gs pos="0">
                          <a:srgbClr val="FFFFFF">
                            <a:gamma/>
                            <a:shade val="84706"/>
                            <a:invGamma/>
                          </a:srgbClr>
                        </a:gs>
                        <a:gs pos="100000">
                          <a:srgbClr val="FFFFFF"/>
                        </a:gs>
                      </a:gsLst>
                      <a:lin ang="2700000" scaled="1"/>
                    </a:gradFill>
                  </a:tcPr>
                </a:tc>
                <a:extLst>
                  <a:ext uri="{0D108BD9-81ED-4DB2-BD59-A6C34878D82A}">
                    <a16:rowId xmlns:a16="http://schemas.microsoft.com/office/drawing/2014/main" val="10007"/>
                  </a:ext>
                </a:extLst>
              </a:tr>
            </a:tbl>
          </a:graphicData>
        </a:graphic>
      </p:graphicFrame>
      <p:sp>
        <p:nvSpPr>
          <p:cNvPr id="36901" name="文字方塊 1"/>
          <p:cNvSpPr txBox="1">
            <a:spLocks noChangeArrowheads="1"/>
          </p:cNvSpPr>
          <p:nvPr/>
        </p:nvSpPr>
        <p:spPr bwMode="auto">
          <a:xfrm>
            <a:off x="168275" y="5157788"/>
            <a:ext cx="8977313"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2"/>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2"/>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2"/>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2"/>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9pPr>
          </a:lstStyle>
          <a:p>
            <a:pPr>
              <a:spcBef>
                <a:spcPct val="0"/>
              </a:spcBef>
              <a:buFontTx/>
              <a:buNone/>
            </a:pPr>
            <a:r>
              <a:rPr lang="en-US" altLang="zh-TW" sz="2600">
                <a:solidFill>
                  <a:schemeClr val="tx1"/>
                </a:solidFill>
                <a:latin typeface="標楷體" panose="03000509000000000000" pitchFamily="65" charset="-120"/>
                <a:ea typeface="標楷體" panose="03000509000000000000" pitchFamily="65" charset="-120"/>
              </a:rPr>
              <a:t>※</a:t>
            </a:r>
            <a:r>
              <a:rPr lang="zh-TW" altLang="en-US" sz="2600" u="sng">
                <a:solidFill>
                  <a:srgbClr val="0000FF"/>
                </a:solidFill>
                <a:latin typeface="標楷體" panose="03000509000000000000" pitchFamily="65" charset="-120"/>
                <a:ea typeface="標楷體" panose="03000509000000000000" pitchFamily="65" charset="-120"/>
              </a:rPr>
              <a:t>英語採電腦線上測驗方式</a:t>
            </a:r>
            <a:r>
              <a:rPr lang="zh-TW" altLang="en-US" sz="2600">
                <a:solidFill>
                  <a:schemeClr val="tx1"/>
                </a:solidFill>
                <a:latin typeface="標楷體" panose="03000509000000000000" pitchFamily="65" charset="-120"/>
                <a:ea typeface="標楷體" panose="03000509000000000000" pitchFamily="65" charset="-120"/>
              </a:rPr>
              <a:t>、其他科目採紙筆測驗方式辦理</a:t>
            </a:r>
            <a:endParaRPr lang="en-US" altLang="zh-TW" sz="2600">
              <a:solidFill>
                <a:schemeClr val="tx1"/>
              </a:solidFill>
              <a:latin typeface="標楷體" panose="03000509000000000000" pitchFamily="65" charset="-120"/>
              <a:ea typeface="標楷體" panose="03000509000000000000" pitchFamily="65" charset="-120"/>
            </a:endParaRPr>
          </a:p>
          <a:p>
            <a:pPr>
              <a:spcBef>
                <a:spcPct val="0"/>
              </a:spcBef>
              <a:buFontTx/>
              <a:buNone/>
            </a:pPr>
            <a:r>
              <a:rPr lang="zh-TW" altLang="en-US" sz="2600">
                <a:solidFill>
                  <a:srgbClr val="0000FF"/>
                </a:solidFill>
                <a:latin typeface="標楷體" panose="03000509000000000000" pitchFamily="65" charset="-120"/>
                <a:ea typeface="標楷體" panose="03000509000000000000" pitchFamily="65" charset="-120"/>
              </a:rPr>
              <a:t>  </a:t>
            </a:r>
            <a:r>
              <a:rPr lang="zh-TW" altLang="en-US" sz="2600" u="sng">
                <a:solidFill>
                  <a:srgbClr val="0000FF"/>
                </a:solidFill>
                <a:latin typeface="標楷體" panose="03000509000000000000" pitchFamily="65" charset="-120"/>
                <a:ea typeface="標楷體" panose="03000509000000000000" pitchFamily="65" charset="-120"/>
              </a:rPr>
              <a:t>所有科目</a:t>
            </a:r>
            <a:r>
              <a:rPr lang="zh-TW" altLang="zh-TW" sz="2600" u="sng">
                <a:solidFill>
                  <a:srgbClr val="0000FF"/>
                </a:solidFill>
                <a:latin typeface="標楷體" panose="03000509000000000000" pitchFamily="65" charset="-120"/>
                <a:ea typeface="標楷體" panose="03000509000000000000" pitchFamily="65" charset="-120"/>
              </a:rPr>
              <a:t>以報考</a:t>
            </a:r>
            <a:r>
              <a:rPr lang="en-US" altLang="zh-TW" sz="2600" u="sng">
                <a:solidFill>
                  <a:srgbClr val="0000FF"/>
                </a:solidFill>
                <a:latin typeface="標楷體" panose="03000509000000000000" pitchFamily="65" charset="-120"/>
                <a:ea typeface="標楷體" panose="03000509000000000000" pitchFamily="65" charset="-120"/>
              </a:rPr>
              <a:t>1</a:t>
            </a:r>
            <a:r>
              <a:rPr lang="zh-TW" altLang="zh-TW" sz="2600" u="sng">
                <a:solidFill>
                  <a:srgbClr val="0000FF"/>
                </a:solidFill>
                <a:latin typeface="標楷體" panose="03000509000000000000" pitchFamily="65" charset="-120"/>
                <a:ea typeface="標楷體" panose="03000509000000000000" pitchFamily="65" charset="-120"/>
              </a:rPr>
              <a:t>個年級為限。</a:t>
            </a:r>
            <a:endParaRPr lang="en-US" altLang="zh-TW" sz="2600" u="sng">
              <a:solidFill>
                <a:srgbClr val="0000FF"/>
              </a:solidFill>
              <a:latin typeface="標楷體" panose="03000509000000000000" pitchFamily="65" charset="-120"/>
              <a:ea typeface="標楷體" panose="03000509000000000000" pitchFamily="65" charset="-12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4213" y="476250"/>
            <a:ext cx="7824787" cy="730250"/>
          </a:xfrm>
        </p:spPr>
        <p:txBody>
          <a:bodyPr/>
          <a:lstStyle/>
          <a:p>
            <a:pPr eaLnBrk="1" hangingPunct="1"/>
            <a:r>
              <a:rPr lang="zh-TW" altLang="en-US" sz="4800">
                <a:solidFill>
                  <a:srgbClr val="0000FF"/>
                </a:solidFill>
                <a:ea typeface="標楷體" panose="03000509000000000000" pitchFamily="65" charset="-120"/>
              </a:rPr>
              <a:t>縮短修業年限實施方式</a:t>
            </a:r>
          </a:p>
        </p:txBody>
      </p:sp>
      <p:grpSp>
        <p:nvGrpSpPr>
          <p:cNvPr id="6147" name="Group 3"/>
          <p:cNvGrpSpPr>
            <a:grpSpLocks/>
          </p:cNvGrpSpPr>
          <p:nvPr/>
        </p:nvGrpSpPr>
        <p:grpSpPr bwMode="auto">
          <a:xfrm>
            <a:off x="2930525" y="1857375"/>
            <a:ext cx="3197225" cy="2890838"/>
            <a:chOff x="1825" y="1296"/>
            <a:chExt cx="2014" cy="1821"/>
          </a:xfrm>
        </p:grpSpPr>
        <p:grpSp>
          <p:nvGrpSpPr>
            <p:cNvPr id="6153" name="Group 4"/>
            <p:cNvGrpSpPr>
              <a:grpSpLocks/>
            </p:cNvGrpSpPr>
            <p:nvPr/>
          </p:nvGrpSpPr>
          <p:grpSpPr bwMode="auto">
            <a:xfrm>
              <a:off x="1825" y="1296"/>
              <a:ext cx="2014" cy="1821"/>
              <a:chOff x="1873" y="1824"/>
              <a:chExt cx="2014" cy="1821"/>
            </a:xfrm>
          </p:grpSpPr>
          <p:sp>
            <p:nvSpPr>
              <p:cNvPr id="8197" name="AutoShape 5"/>
              <p:cNvSpPr>
                <a:spLocks noChangeArrowheads="1"/>
              </p:cNvSpPr>
              <p:nvPr/>
            </p:nvSpPr>
            <p:spPr bwMode="gray">
              <a:xfrm rot="16200000" flipH="1">
                <a:off x="1825" y="2523"/>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eaLnBrk="1" hangingPunct="1">
                  <a:defRPr/>
                </a:pPr>
                <a:endParaRPr lang="zh-TW" altLang="en-US">
                  <a:latin typeface="Arial" charset="0"/>
                </a:endParaRPr>
              </a:p>
            </p:txBody>
          </p:sp>
          <p:sp>
            <p:nvSpPr>
              <p:cNvPr id="8198" name="AutoShape 6"/>
              <p:cNvSpPr>
                <a:spLocks noChangeArrowheads="1"/>
              </p:cNvSpPr>
              <p:nvPr/>
            </p:nvSpPr>
            <p:spPr bwMode="gray">
              <a:xfrm rot="5400000" flipH="1">
                <a:off x="3633" y="2489"/>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eaLnBrk="1" hangingPunct="1">
                  <a:defRPr/>
                </a:pPr>
                <a:endParaRPr lang="zh-TW" altLang="en-US">
                  <a:latin typeface="Arial" charset="0"/>
                </a:endParaRPr>
              </a:p>
            </p:txBody>
          </p:sp>
          <p:sp>
            <p:nvSpPr>
              <p:cNvPr id="8199" name="AutoShape 7"/>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pPr eaLnBrk="1" hangingPunct="1">
                  <a:defRPr/>
                </a:pPr>
                <a:endParaRPr lang="zh-TW" altLang="en-US">
                  <a:latin typeface="Arial" charset="0"/>
                </a:endParaRPr>
              </a:p>
            </p:txBody>
          </p:sp>
          <p:sp>
            <p:nvSpPr>
              <p:cNvPr id="6158" name="Oval 8"/>
              <p:cNvSpPr>
                <a:spLocks noChangeArrowheads="1"/>
              </p:cNvSpPr>
              <p:nvPr/>
            </p:nvSpPr>
            <p:spPr bwMode="gray">
              <a:xfrm>
                <a:off x="2078" y="1824"/>
                <a:ext cx="1615" cy="1615"/>
              </a:xfrm>
              <a:prstGeom prst="ellipse">
                <a:avLst/>
              </a:prstGeom>
              <a:gradFill rotWithShape="1">
                <a:gsLst>
                  <a:gs pos="0">
                    <a:srgbClr val="767676"/>
                  </a:gs>
                  <a:gs pos="50000">
                    <a:srgbClr val="FFFFFF"/>
                  </a:gs>
                  <a:gs pos="100000">
                    <a:srgbClr val="767676"/>
                  </a:gs>
                </a:gsLst>
                <a:lin ang="5400000" scaled="1"/>
              </a:gradFill>
              <a:ln w="57150" algn="ctr">
                <a:solidFill>
                  <a:schemeClr val="bg1"/>
                </a:solidFill>
                <a:round/>
                <a:headEnd/>
                <a:tailEnd/>
              </a:ln>
            </p:spPr>
            <p:txBody>
              <a:bodyPr wrap="none" anchor="ct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endParaRPr lang="zh-TW" altLang="en-US" sz="1800">
                  <a:solidFill>
                    <a:schemeClr val="tx1"/>
                  </a:solidFill>
                  <a:latin typeface="Arial" panose="020B0604020202020204" pitchFamily="34" charset="0"/>
                  <a:ea typeface="新細明體" panose="02020500000000000000" pitchFamily="18" charset="-120"/>
                </a:endParaRPr>
              </a:p>
            </p:txBody>
          </p:sp>
          <p:sp>
            <p:nvSpPr>
              <p:cNvPr id="6159" name="Oval 9"/>
              <p:cNvSpPr>
                <a:spLocks noChangeArrowheads="1"/>
              </p:cNvSpPr>
              <p:nvPr/>
            </p:nvSpPr>
            <p:spPr bwMode="gray">
              <a:xfrm>
                <a:off x="2170" y="1915"/>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endParaRPr lang="zh-TW" altLang="en-US" sz="1800">
                  <a:solidFill>
                    <a:schemeClr val="tx1"/>
                  </a:solidFill>
                  <a:latin typeface="Arial" panose="020B0604020202020204" pitchFamily="34" charset="0"/>
                  <a:ea typeface="新細明體" panose="02020500000000000000" pitchFamily="18" charset="-120"/>
                </a:endParaRPr>
              </a:p>
            </p:txBody>
          </p:sp>
          <p:sp>
            <p:nvSpPr>
              <p:cNvPr id="8202" name="Oval 10"/>
              <p:cNvSpPr>
                <a:spLocks noChangeArrowheads="1"/>
              </p:cNvSpPr>
              <p:nvPr/>
            </p:nvSpPr>
            <p:spPr bwMode="gray">
              <a:xfrm>
                <a:off x="2254" y="2468"/>
                <a:ext cx="164" cy="32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hangingPunct="1">
                  <a:defRPr/>
                </a:pPr>
                <a:endParaRPr lang="zh-TW" altLang="en-US">
                  <a:latin typeface="Arial" charset="0"/>
                </a:endParaRPr>
              </a:p>
            </p:txBody>
          </p:sp>
          <p:sp>
            <p:nvSpPr>
              <p:cNvPr id="6161" name="Oval 11"/>
              <p:cNvSpPr>
                <a:spLocks noChangeArrowheads="1"/>
              </p:cNvSpPr>
              <p:nvPr/>
            </p:nvSpPr>
            <p:spPr bwMode="gray">
              <a:xfrm>
                <a:off x="2254" y="2468"/>
                <a:ext cx="164" cy="327"/>
              </a:xfrm>
              <a:prstGeom prst="ellipse">
                <a:avLst/>
              </a:prstGeom>
              <a:gradFill rotWithShape="1">
                <a:gsLst>
                  <a:gs pos="0">
                    <a:srgbClr val="000000"/>
                  </a:gs>
                  <a:gs pos="100000">
                    <a:srgbClr val="FFCC00"/>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endParaRPr lang="zh-TW" altLang="en-US" sz="1800">
                  <a:solidFill>
                    <a:schemeClr val="tx1"/>
                  </a:solidFill>
                  <a:latin typeface="Arial" panose="020B0604020202020204" pitchFamily="34" charset="0"/>
                  <a:ea typeface="新細明體" panose="02020500000000000000" pitchFamily="18" charset="-120"/>
                </a:endParaRPr>
              </a:p>
            </p:txBody>
          </p:sp>
          <p:sp>
            <p:nvSpPr>
              <p:cNvPr id="8204" name="Oval 12"/>
              <p:cNvSpPr>
                <a:spLocks noChangeArrowheads="1"/>
              </p:cNvSpPr>
              <p:nvPr/>
            </p:nvSpPr>
            <p:spPr bwMode="gray">
              <a:xfrm>
                <a:off x="2337" y="2468"/>
                <a:ext cx="1096" cy="327"/>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hangingPunct="1">
                  <a:defRPr/>
                </a:pPr>
                <a:endParaRPr lang="zh-TW" altLang="en-US">
                  <a:latin typeface="Arial" charset="0"/>
                </a:endParaRPr>
              </a:p>
            </p:txBody>
          </p:sp>
          <p:sp>
            <p:nvSpPr>
              <p:cNvPr id="6163" name="Oval 13"/>
              <p:cNvSpPr>
                <a:spLocks noChangeArrowheads="1"/>
              </p:cNvSpPr>
              <p:nvPr/>
            </p:nvSpPr>
            <p:spPr bwMode="gray">
              <a:xfrm>
                <a:off x="2337" y="2468"/>
                <a:ext cx="1096" cy="327"/>
              </a:xfrm>
              <a:prstGeom prst="ellipse">
                <a:avLst/>
              </a:prstGeom>
              <a:solidFill>
                <a:srgbClr val="FFFFCC"/>
              </a:soli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endParaRPr lang="zh-TW" altLang="en-US" sz="1800">
                  <a:solidFill>
                    <a:schemeClr val="tx1"/>
                  </a:solidFill>
                  <a:latin typeface="Arial" panose="020B0604020202020204" pitchFamily="34" charset="0"/>
                  <a:ea typeface="新細明體" panose="02020500000000000000" pitchFamily="18" charset="-120"/>
                </a:endParaRPr>
              </a:p>
            </p:txBody>
          </p:sp>
        </p:grpSp>
        <p:sp>
          <p:nvSpPr>
            <p:cNvPr id="6154" name="Text Box 14"/>
            <p:cNvSpPr txBox="1">
              <a:spLocks noChangeArrowheads="1"/>
            </p:cNvSpPr>
            <p:nvPr/>
          </p:nvSpPr>
          <p:spPr bwMode="gray">
            <a:xfrm>
              <a:off x="2340" y="1755"/>
              <a:ext cx="1021" cy="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algn="ctr">
                <a:spcBef>
                  <a:spcPct val="0"/>
                </a:spcBef>
                <a:buFontTx/>
                <a:buNone/>
              </a:pPr>
              <a:r>
                <a:rPr kumimoji="0" lang="zh-TW" altLang="en-US" b="1" dirty="0">
                  <a:solidFill>
                    <a:schemeClr val="tx1"/>
                  </a:solidFill>
                  <a:latin typeface="標楷體" panose="03000509000000000000" pitchFamily="65" charset="-120"/>
                  <a:ea typeface="標楷體" panose="03000509000000000000" pitchFamily="65" charset="-120"/>
                </a:rPr>
                <a:t>四種</a:t>
              </a:r>
            </a:p>
            <a:p>
              <a:pPr algn="ctr">
                <a:spcBef>
                  <a:spcPct val="0"/>
                </a:spcBef>
                <a:buFontTx/>
                <a:buNone/>
              </a:pPr>
              <a:r>
                <a:rPr kumimoji="0" lang="zh-TW" altLang="en-US" b="1" dirty="0">
                  <a:solidFill>
                    <a:schemeClr val="tx1"/>
                  </a:solidFill>
                  <a:latin typeface="標楷體" panose="03000509000000000000" pitchFamily="65" charset="-120"/>
                  <a:ea typeface="標楷體" panose="03000509000000000000" pitchFamily="65" charset="-120"/>
                </a:rPr>
                <a:t>申請項目</a:t>
              </a:r>
            </a:p>
          </p:txBody>
        </p:sp>
      </p:grpSp>
      <p:sp>
        <p:nvSpPr>
          <p:cNvPr id="34" name="圓角矩形 33"/>
          <p:cNvSpPr/>
          <p:nvPr/>
        </p:nvSpPr>
        <p:spPr>
          <a:xfrm>
            <a:off x="6165851" y="2537025"/>
            <a:ext cx="2843213" cy="942975"/>
          </a:xfrm>
          <a:prstGeom prst="roundRect">
            <a:avLst/>
          </a:prstGeom>
          <a:noFill/>
          <a:ln w="38100">
            <a:solidFill>
              <a:schemeClr val="accent5">
                <a:lumMod val="25000"/>
              </a:schemeClr>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r>
              <a:rPr kumimoji="0" lang="en-US" altLang="zh-TW" sz="2600" b="1" dirty="0">
                <a:solidFill>
                  <a:schemeClr val="tx1"/>
                </a:solidFill>
                <a:ea typeface="標楷體" pitchFamily="65" charset="-120"/>
              </a:rPr>
              <a:t>1.</a:t>
            </a:r>
            <a:r>
              <a:rPr kumimoji="0" lang="zh-TW" altLang="zh-TW" sz="2600" b="1" dirty="0">
                <a:solidFill>
                  <a:schemeClr val="tx1"/>
                </a:solidFill>
                <a:ea typeface="標楷體" pitchFamily="65" charset="-120"/>
              </a:rPr>
              <a:t>全部學習領域</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科目</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跳級</a:t>
            </a:r>
            <a:endParaRPr kumimoji="0" lang="zh-TW" altLang="en-US" sz="2600" b="1" dirty="0">
              <a:solidFill>
                <a:schemeClr val="tx1"/>
              </a:solidFill>
              <a:ea typeface="標楷體" pitchFamily="65" charset="-120"/>
            </a:endParaRPr>
          </a:p>
        </p:txBody>
      </p:sp>
      <p:sp>
        <p:nvSpPr>
          <p:cNvPr id="35" name="圓角矩形 34"/>
          <p:cNvSpPr/>
          <p:nvPr/>
        </p:nvSpPr>
        <p:spPr bwMode="auto">
          <a:xfrm>
            <a:off x="2127250" y="4815682"/>
            <a:ext cx="3241675" cy="1068387"/>
          </a:xfrm>
          <a:prstGeom prst="roundRect">
            <a:avLst/>
          </a:prstGeom>
          <a:noFill/>
          <a:ln w="38100">
            <a:solidFill>
              <a:srgbClr val="00B050"/>
            </a:solidFill>
          </a:ln>
        </p:spPr>
        <p:style>
          <a:lnRef idx="2">
            <a:schemeClr val="accent6"/>
          </a:lnRef>
          <a:fillRef idx="1">
            <a:schemeClr val="lt1"/>
          </a:fillRef>
          <a:effectRef idx="0">
            <a:schemeClr val="accent6"/>
          </a:effectRef>
          <a:fontRef idx="minor">
            <a:schemeClr val="dk1"/>
          </a:fontRef>
        </p:style>
        <p:txBody>
          <a:bodyPr anchor="ctr"/>
          <a:lstStyle/>
          <a:p>
            <a:pPr eaLnBrk="1" hangingPunct="1">
              <a:defRPr/>
            </a:pPr>
            <a:endParaRPr kumimoji="0" lang="en-US" altLang="zh-TW" sz="2400" b="1" dirty="0">
              <a:solidFill>
                <a:schemeClr val="tx1"/>
              </a:solidFill>
              <a:ea typeface="標楷體" pitchFamily="65" charset="-120"/>
            </a:endParaRPr>
          </a:p>
          <a:p>
            <a:pPr eaLnBrk="1" hangingPunct="1">
              <a:defRPr/>
            </a:pPr>
            <a:r>
              <a:rPr kumimoji="0" lang="en-US" altLang="zh-TW" sz="2400" b="1" dirty="0">
                <a:solidFill>
                  <a:schemeClr val="tx1"/>
                </a:solidFill>
                <a:ea typeface="標楷體" pitchFamily="65" charset="-120"/>
              </a:rPr>
              <a:t>3.</a:t>
            </a:r>
            <a:r>
              <a:rPr kumimoji="0" lang="zh-TW" altLang="zh-TW" sz="2600" b="1" dirty="0">
                <a:solidFill>
                  <a:schemeClr val="tx1"/>
                </a:solidFill>
                <a:ea typeface="標楷體" pitchFamily="65" charset="-120"/>
              </a:rPr>
              <a:t>部分或全部學習領域</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科目</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免修</a:t>
            </a:r>
            <a:endParaRPr kumimoji="0" lang="zh-TW" altLang="en-US" sz="2600" b="1" dirty="0">
              <a:solidFill>
                <a:schemeClr val="tx1"/>
              </a:solidFill>
              <a:ea typeface="標楷體" pitchFamily="65" charset="-120"/>
            </a:endParaRPr>
          </a:p>
          <a:p>
            <a:pPr eaLnBrk="1" hangingPunct="1">
              <a:defRPr/>
            </a:pPr>
            <a:endParaRPr kumimoji="0" lang="zh-TW" altLang="en-US" sz="2400" dirty="0">
              <a:solidFill>
                <a:schemeClr val="tx1"/>
              </a:solidFill>
            </a:endParaRPr>
          </a:p>
        </p:txBody>
      </p:sp>
      <p:sp>
        <p:nvSpPr>
          <p:cNvPr id="36" name="圓角矩形 35"/>
          <p:cNvSpPr/>
          <p:nvPr/>
        </p:nvSpPr>
        <p:spPr bwMode="auto">
          <a:xfrm>
            <a:off x="5791996" y="4581129"/>
            <a:ext cx="2843212" cy="1230710"/>
          </a:xfrm>
          <a:prstGeom prst="roundRect">
            <a:avLst/>
          </a:prstGeom>
          <a:noFill/>
          <a:ln w="38100">
            <a:solidFill>
              <a:srgbClr val="0070C0"/>
            </a:solidFill>
          </a:ln>
        </p:spPr>
        <p:style>
          <a:lnRef idx="2">
            <a:schemeClr val="accent6"/>
          </a:lnRef>
          <a:fillRef idx="1">
            <a:schemeClr val="lt1"/>
          </a:fillRef>
          <a:effectRef idx="0">
            <a:schemeClr val="accent6"/>
          </a:effectRef>
          <a:fontRef idx="minor">
            <a:schemeClr val="dk1"/>
          </a:fontRef>
        </p:style>
        <p:txBody>
          <a:bodyPr anchor="ctr"/>
          <a:lstStyle/>
          <a:p>
            <a:pPr algn="ctr">
              <a:defRPr/>
            </a:pPr>
            <a:r>
              <a:rPr kumimoji="0" lang="en-US" altLang="zh-TW" sz="2600" b="1" dirty="0">
                <a:solidFill>
                  <a:schemeClr val="tx1"/>
                </a:solidFill>
                <a:ea typeface="標楷體" pitchFamily="65" charset="-120"/>
              </a:rPr>
              <a:t>2.</a:t>
            </a:r>
            <a:r>
              <a:rPr kumimoji="0" lang="zh-TW" altLang="zh-TW" sz="2600" b="1" dirty="0">
                <a:solidFill>
                  <a:schemeClr val="tx1"/>
                </a:solidFill>
                <a:ea typeface="標楷體" pitchFamily="65" charset="-120"/>
              </a:rPr>
              <a:t>部分學習領域</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科目</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跳級</a:t>
            </a:r>
            <a:endParaRPr kumimoji="0" lang="zh-TW" altLang="en-US" sz="2600" b="1" dirty="0">
              <a:solidFill>
                <a:schemeClr val="tx1"/>
              </a:solidFill>
              <a:ea typeface="標楷體" pitchFamily="65" charset="-120"/>
            </a:endParaRPr>
          </a:p>
        </p:txBody>
      </p:sp>
      <p:sp>
        <p:nvSpPr>
          <p:cNvPr id="38" name="圓角矩形 37"/>
          <p:cNvSpPr/>
          <p:nvPr/>
        </p:nvSpPr>
        <p:spPr bwMode="auto">
          <a:xfrm>
            <a:off x="320676" y="2624138"/>
            <a:ext cx="2486025" cy="1163638"/>
          </a:xfrm>
          <a:prstGeom prst="roundRect">
            <a:avLst/>
          </a:prstGeom>
          <a:noFill/>
          <a:ln w="38100">
            <a:solidFill>
              <a:srgbClr val="FF00FF"/>
            </a:solidFill>
          </a:ln>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endParaRPr kumimoji="0" lang="en-US" altLang="zh-TW" sz="2600" b="1" dirty="0">
              <a:solidFill>
                <a:srgbClr val="002060"/>
              </a:solidFill>
              <a:ea typeface="標楷體" pitchFamily="65" charset="-120"/>
            </a:endParaRPr>
          </a:p>
          <a:p>
            <a:pPr algn="ctr">
              <a:defRPr/>
            </a:pPr>
            <a:r>
              <a:rPr kumimoji="0" lang="en-US" altLang="zh-TW" sz="2600" b="1" dirty="0">
                <a:solidFill>
                  <a:schemeClr val="tx1"/>
                </a:solidFill>
                <a:ea typeface="標楷體" pitchFamily="65" charset="-120"/>
              </a:rPr>
              <a:t>4.</a:t>
            </a:r>
            <a:r>
              <a:rPr kumimoji="0" lang="zh-TW" altLang="zh-TW" sz="2600" b="1" dirty="0">
                <a:solidFill>
                  <a:schemeClr val="tx1"/>
                </a:solidFill>
                <a:ea typeface="標楷體" pitchFamily="65" charset="-120"/>
              </a:rPr>
              <a:t>部分或全部學習領域</a:t>
            </a:r>
            <a:endParaRPr kumimoji="0" lang="en-US" altLang="zh-TW" sz="2600" b="1" dirty="0">
              <a:solidFill>
                <a:schemeClr val="tx1"/>
              </a:solidFill>
              <a:ea typeface="標楷體" pitchFamily="65" charset="-120"/>
            </a:endParaRPr>
          </a:p>
          <a:p>
            <a:pPr algn="ctr">
              <a:defRPr/>
            </a:pP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科目</a:t>
            </a:r>
            <a:r>
              <a:rPr kumimoji="0" lang="en-US" altLang="zh-TW" sz="2600" b="1" dirty="0">
                <a:solidFill>
                  <a:schemeClr val="tx1"/>
                </a:solidFill>
                <a:ea typeface="標楷體" pitchFamily="65" charset="-120"/>
              </a:rPr>
              <a:t>)</a:t>
            </a:r>
            <a:r>
              <a:rPr kumimoji="0" lang="zh-TW" altLang="zh-TW" sz="2600" b="1" dirty="0">
                <a:solidFill>
                  <a:schemeClr val="tx1"/>
                </a:solidFill>
                <a:ea typeface="標楷體" pitchFamily="65" charset="-120"/>
              </a:rPr>
              <a:t>加速</a:t>
            </a:r>
            <a:endParaRPr kumimoji="0" lang="zh-TW" altLang="en-US" sz="2600" b="1" dirty="0">
              <a:solidFill>
                <a:schemeClr val="tx1"/>
              </a:solidFill>
              <a:ea typeface="標楷體" pitchFamily="65" charset="-120"/>
            </a:endParaRPr>
          </a:p>
          <a:p>
            <a:pPr algn="ctr" eaLnBrk="1" hangingPunct="1">
              <a:defRPr/>
            </a:pPr>
            <a:endParaRPr kumimoji="0" lang="zh-TW" altLang="en-US" sz="2600" dirty="0">
              <a:solidFill>
                <a:srgbClr val="002060"/>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403350" y="476250"/>
            <a:ext cx="6858000" cy="1701800"/>
          </a:xfrm>
        </p:spPr>
        <p:txBody>
          <a:bodyPr/>
          <a:lstStyle/>
          <a:p>
            <a:pPr eaLnBrk="1" hangingPunct="1"/>
            <a:r>
              <a:rPr lang="zh-TW" altLang="en-US" dirty="0">
                <a:solidFill>
                  <a:srgbClr val="0000FF"/>
                </a:solidFill>
                <a:latin typeface="標楷體" panose="03000509000000000000" pitchFamily="65" charset="-120"/>
                <a:ea typeface="標楷體" panose="03000509000000000000" pitchFamily="65" charset="-120"/>
              </a:rPr>
              <a:t>鑑定方式：</a:t>
            </a:r>
            <a:br>
              <a:rPr lang="en-US" altLang="zh-TW" dirty="0">
                <a:solidFill>
                  <a:srgbClr val="0000FF"/>
                </a:solidFill>
                <a:latin typeface="標楷體" panose="03000509000000000000" pitchFamily="65" charset="-120"/>
                <a:ea typeface="標楷體" panose="03000509000000000000" pitchFamily="65" charset="-120"/>
              </a:rPr>
            </a:br>
            <a:r>
              <a:rPr lang="zh-TW" altLang="en-US" dirty="0">
                <a:solidFill>
                  <a:srgbClr val="0000FF"/>
                </a:solidFill>
                <a:latin typeface="標楷體" panose="03000509000000000000" pitchFamily="65" charset="-120"/>
                <a:ea typeface="標楷體" panose="03000509000000000000" pitchFamily="65" charset="-120"/>
              </a:rPr>
              <a:t>學科成就測驗（複選）</a:t>
            </a:r>
          </a:p>
        </p:txBody>
      </p:sp>
      <p:sp>
        <p:nvSpPr>
          <p:cNvPr id="21507" name="Rectangle 3"/>
          <p:cNvSpPr>
            <a:spLocks noChangeArrowheads="1"/>
          </p:cNvSpPr>
          <p:nvPr/>
        </p:nvSpPr>
        <p:spPr bwMode="auto">
          <a:xfrm>
            <a:off x="539750" y="2060575"/>
            <a:ext cx="8280400" cy="3884613"/>
          </a:xfrm>
          <a:prstGeom prst="rect">
            <a:avLst/>
          </a:prstGeom>
          <a:noFill/>
          <a:ln w="9525">
            <a:noFill/>
            <a:miter lim="800000"/>
            <a:headEnd/>
            <a:tailEnd/>
          </a:ln>
          <a:effectLst/>
        </p:spPr>
        <p:txBody>
          <a:bodyPr>
            <a:spAutoFit/>
          </a:bodyPr>
          <a:lstStyle/>
          <a:p>
            <a:pPr eaLnBrk="1" hangingPunct="1">
              <a:lnSpc>
                <a:spcPct val="110000"/>
              </a:lnSpc>
              <a:defRPr/>
            </a:pPr>
            <a:r>
              <a:rPr lang="en-US" altLang="zh-TW" sz="3000" dirty="0">
                <a:effectLst>
                  <a:outerShdw blurRad="38100" dist="38100" dir="2700000" algn="tl">
                    <a:srgbClr val="C0C0C0"/>
                  </a:outerShdw>
                </a:effectLst>
                <a:latin typeface="Arial" charset="0"/>
                <a:ea typeface="標楷體" pitchFamily="65" charset="-120"/>
              </a:rPr>
              <a:t> </a:t>
            </a:r>
            <a:r>
              <a:rPr lang="en-US" altLang="zh-TW" sz="3200" dirty="0">
                <a:latin typeface="Arial" charset="0"/>
                <a:ea typeface="標楷體" pitchFamily="65" charset="-120"/>
              </a:rPr>
              <a:t>1.</a:t>
            </a:r>
            <a:r>
              <a:rPr lang="zh-TW" altLang="en-US" sz="3200" dirty="0">
                <a:latin typeface="Arial" charset="0"/>
                <a:ea typeface="標楷體" pitchFamily="65" charset="-120"/>
              </a:rPr>
              <a:t>報名日期：</a:t>
            </a:r>
            <a:r>
              <a:rPr lang="en-US" altLang="zh-TW" sz="3200" u="sng" dirty="0">
                <a:solidFill>
                  <a:srgbClr val="0000FF"/>
                </a:solidFill>
                <a:latin typeface="Arial" charset="0"/>
                <a:ea typeface="標楷體" pitchFamily="65" charset="-120"/>
              </a:rPr>
              <a:t>115.3.26</a:t>
            </a:r>
            <a:r>
              <a:rPr lang="zh-TW" altLang="en-US" sz="3200" u="sng" dirty="0">
                <a:solidFill>
                  <a:srgbClr val="0000FF"/>
                </a:solidFill>
                <a:latin typeface="Arial" charset="0"/>
                <a:ea typeface="標楷體" pitchFamily="65" charset="-120"/>
              </a:rPr>
              <a:t>（四）至</a:t>
            </a:r>
            <a:r>
              <a:rPr lang="en-US" altLang="zh-TW" sz="3200" u="sng" dirty="0">
                <a:solidFill>
                  <a:srgbClr val="0000FF"/>
                </a:solidFill>
                <a:latin typeface="Arial" charset="0"/>
                <a:ea typeface="標楷體" pitchFamily="65" charset="-120"/>
              </a:rPr>
              <a:t>115.3.27(</a:t>
            </a:r>
            <a:r>
              <a:rPr lang="zh-TW" altLang="en-US" sz="3200" u="sng" dirty="0">
                <a:solidFill>
                  <a:srgbClr val="0000FF"/>
                </a:solidFill>
                <a:latin typeface="Arial" charset="0"/>
                <a:ea typeface="標楷體" pitchFamily="65" charset="-120"/>
              </a:rPr>
              <a:t>五</a:t>
            </a:r>
            <a:r>
              <a:rPr lang="en-US" altLang="zh-TW" sz="3200" u="sng" dirty="0">
                <a:solidFill>
                  <a:srgbClr val="0000FF"/>
                </a:solidFill>
                <a:latin typeface="Arial" charset="0"/>
                <a:ea typeface="標楷體" pitchFamily="65" charset="-120"/>
              </a:rPr>
              <a:t>)</a:t>
            </a:r>
            <a:endParaRPr lang="zh-TW" altLang="en-US" sz="3200" u="sng" dirty="0">
              <a:solidFill>
                <a:srgbClr val="0000FF"/>
              </a:solidFill>
              <a:latin typeface="Arial" charset="0"/>
              <a:ea typeface="標楷體" pitchFamily="65" charset="-120"/>
            </a:endParaRPr>
          </a:p>
          <a:p>
            <a:pPr eaLnBrk="1" hangingPunct="1">
              <a:lnSpc>
                <a:spcPct val="110000"/>
              </a:lnSpc>
              <a:defRPr/>
            </a:pPr>
            <a:r>
              <a:rPr lang="zh-TW" altLang="en-US" sz="3200" dirty="0">
                <a:latin typeface="Arial" charset="0"/>
                <a:ea typeface="標楷體" pitchFamily="65" charset="-120"/>
              </a:rPr>
              <a:t> </a:t>
            </a:r>
            <a:r>
              <a:rPr lang="en-US" altLang="zh-TW" sz="3200" dirty="0">
                <a:latin typeface="Arial" charset="0"/>
                <a:ea typeface="標楷體" pitchFamily="65" charset="-120"/>
              </a:rPr>
              <a:t>2.</a:t>
            </a:r>
            <a:r>
              <a:rPr lang="zh-TW" altLang="en-US" sz="3200" dirty="0">
                <a:latin typeface="Arial" charset="0"/>
                <a:ea typeface="標楷體" pitchFamily="65" charset="-120"/>
              </a:rPr>
              <a:t>考試日期：</a:t>
            </a:r>
            <a:r>
              <a:rPr lang="en-US" altLang="zh-TW" sz="3200" u="sng" dirty="0">
                <a:solidFill>
                  <a:srgbClr val="0000FF"/>
                </a:solidFill>
                <a:latin typeface="Arial" charset="0"/>
                <a:ea typeface="標楷體" pitchFamily="65" charset="-120"/>
              </a:rPr>
              <a:t>115.4.18</a:t>
            </a:r>
            <a:r>
              <a:rPr lang="zh-TW" altLang="en-US" sz="3200" u="sng" dirty="0">
                <a:solidFill>
                  <a:srgbClr val="0000FF"/>
                </a:solidFill>
                <a:latin typeface="Arial" charset="0"/>
                <a:ea typeface="標楷體" pitchFamily="65" charset="-120"/>
              </a:rPr>
              <a:t>（六）</a:t>
            </a:r>
          </a:p>
          <a:p>
            <a:pPr eaLnBrk="1" hangingPunct="1">
              <a:lnSpc>
                <a:spcPct val="110000"/>
              </a:lnSpc>
              <a:defRPr/>
            </a:pPr>
            <a:r>
              <a:rPr lang="zh-TW" altLang="en-US" sz="3200" dirty="0">
                <a:latin typeface="Arial" charset="0"/>
                <a:ea typeface="標楷體" pitchFamily="65" charset="-120"/>
              </a:rPr>
              <a:t> </a:t>
            </a:r>
            <a:r>
              <a:rPr lang="en-US" altLang="zh-TW" sz="3200" dirty="0">
                <a:latin typeface="Arial" charset="0"/>
                <a:ea typeface="標楷體" pitchFamily="65" charset="-120"/>
              </a:rPr>
              <a:t>3.</a:t>
            </a:r>
            <a:r>
              <a:rPr lang="zh-TW" altLang="en-US" sz="3200" dirty="0">
                <a:latin typeface="Arial" charset="0"/>
                <a:ea typeface="標楷體" pitchFamily="65" charset="-120"/>
              </a:rPr>
              <a:t>考試地點：</a:t>
            </a:r>
            <a:r>
              <a:rPr lang="zh-TW" altLang="en-US" sz="3200" u="sng" dirty="0">
                <a:solidFill>
                  <a:srgbClr val="0000FF"/>
                </a:solidFill>
                <a:latin typeface="Arial" charset="0"/>
                <a:ea typeface="標楷體" pitchFamily="65" charset="-120"/>
              </a:rPr>
              <a:t>前金區前金國小</a:t>
            </a:r>
          </a:p>
          <a:p>
            <a:pPr eaLnBrk="1" hangingPunct="1">
              <a:lnSpc>
                <a:spcPct val="110000"/>
              </a:lnSpc>
              <a:defRPr/>
            </a:pPr>
            <a:r>
              <a:rPr lang="zh-TW" altLang="en-US" sz="3200" dirty="0">
                <a:latin typeface="Arial" charset="0"/>
                <a:ea typeface="標楷體" pitchFamily="65" charset="-120"/>
              </a:rPr>
              <a:t> </a:t>
            </a:r>
            <a:r>
              <a:rPr lang="en-US" altLang="zh-TW" sz="3200" dirty="0">
                <a:latin typeface="Arial" charset="0"/>
                <a:ea typeface="標楷體" pitchFamily="65" charset="-120"/>
              </a:rPr>
              <a:t>4.</a:t>
            </a:r>
            <a:r>
              <a:rPr lang="zh-TW" altLang="en-US" sz="3200" dirty="0">
                <a:latin typeface="Arial" charset="0"/>
                <a:ea typeface="標楷體" pitchFamily="65" charset="-120"/>
              </a:rPr>
              <a:t>考試時間：</a:t>
            </a:r>
            <a:r>
              <a:rPr lang="en-US" altLang="zh-TW" sz="3200" u="sng" dirty="0">
                <a:latin typeface="Arial" charset="0"/>
                <a:ea typeface="標楷體" pitchFamily="65" charset="-120"/>
              </a:rPr>
              <a:t>8</a:t>
            </a:r>
            <a:r>
              <a:rPr lang="zh-TW" altLang="en-US" sz="3200" u="sng" dirty="0">
                <a:latin typeface="Arial" charset="0"/>
                <a:ea typeface="標楷體" pitchFamily="65" charset="-120"/>
              </a:rPr>
              <a:t>：</a:t>
            </a:r>
            <a:r>
              <a:rPr lang="en-US" altLang="zh-TW" sz="3200" u="sng" dirty="0">
                <a:latin typeface="Arial" charset="0"/>
                <a:ea typeface="標楷體" pitchFamily="65" charset="-120"/>
              </a:rPr>
              <a:t>50~15</a:t>
            </a:r>
            <a:r>
              <a:rPr lang="zh-TW" altLang="en-US" sz="3200" u="sng" dirty="0">
                <a:latin typeface="Arial" charset="0"/>
                <a:ea typeface="標楷體" pitchFamily="65" charset="-120"/>
              </a:rPr>
              <a:t>：</a:t>
            </a:r>
            <a:r>
              <a:rPr lang="en-US" altLang="zh-TW" sz="3200" u="sng" dirty="0">
                <a:latin typeface="Arial" charset="0"/>
                <a:ea typeface="標楷體" pitchFamily="65" charset="-120"/>
              </a:rPr>
              <a:t>30</a:t>
            </a:r>
            <a:r>
              <a:rPr lang="zh-TW" altLang="en-US" sz="3200" dirty="0">
                <a:latin typeface="Arial" charset="0"/>
                <a:ea typeface="標楷體" pitchFamily="65" charset="-120"/>
              </a:rPr>
              <a:t>，依鑑定證公告</a:t>
            </a:r>
            <a:endParaRPr lang="en-US" altLang="zh-TW" sz="3200" dirty="0">
              <a:latin typeface="Arial" charset="0"/>
              <a:ea typeface="標楷體" pitchFamily="65" charset="-120"/>
            </a:endParaRPr>
          </a:p>
          <a:p>
            <a:pPr eaLnBrk="1" hangingPunct="1">
              <a:lnSpc>
                <a:spcPct val="110000"/>
              </a:lnSpc>
              <a:defRPr/>
            </a:pPr>
            <a:r>
              <a:rPr lang="zh-TW" altLang="en-US" sz="3200" dirty="0">
                <a:latin typeface="Arial" charset="0"/>
                <a:ea typeface="標楷體" pitchFamily="65" charset="-120"/>
              </a:rPr>
              <a:t>                      時間為準。 </a:t>
            </a:r>
          </a:p>
          <a:p>
            <a:pPr eaLnBrk="1" hangingPunct="1">
              <a:lnSpc>
                <a:spcPct val="110000"/>
              </a:lnSpc>
              <a:defRPr/>
            </a:pPr>
            <a:r>
              <a:rPr lang="zh-TW" altLang="en-US" sz="3200" dirty="0">
                <a:latin typeface="Arial" charset="0"/>
                <a:ea typeface="標楷體" pitchFamily="65" charset="-120"/>
              </a:rPr>
              <a:t> </a:t>
            </a:r>
            <a:r>
              <a:rPr lang="en-US" altLang="zh-TW" sz="3200" dirty="0">
                <a:latin typeface="Arial" charset="0"/>
                <a:ea typeface="標楷體" pitchFamily="65" charset="-120"/>
              </a:rPr>
              <a:t>5.</a:t>
            </a:r>
            <a:r>
              <a:rPr lang="zh-TW" altLang="en-US" sz="3200" dirty="0">
                <a:latin typeface="Arial" charset="0"/>
                <a:ea typeface="標楷體" pitchFamily="65" charset="-120"/>
              </a:rPr>
              <a:t>通過標準：各科通過標準皆為</a:t>
            </a:r>
            <a:r>
              <a:rPr lang="en-US" altLang="zh-TW" sz="3200" dirty="0">
                <a:latin typeface="Arial" charset="0"/>
                <a:ea typeface="標楷體" pitchFamily="65" charset="-120"/>
              </a:rPr>
              <a:t>T</a:t>
            </a:r>
            <a:r>
              <a:rPr lang="zh-TW" altLang="en-US" sz="3200" dirty="0">
                <a:latin typeface="Arial" charset="0"/>
                <a:ea typeface="標楷體" pitchFamily="65" charset="-120"/>
              </a:rPr>
              <a:t>分數</a:t>
            </a:r>
            <a:r>
              <a:rPr lang="en-US" altLang="zh-TW" sz="3200" dirty="0">
                <a:latin typeface="Arial" charset="0"/>
                <a:ea typeface="標楷體" pitchFamily="65" charset="-120"/>
              </a:rPr>
              <a:t>65</a:t>
            </a:r>
            <a:r>
              <a:rPr lang="zh-TW" altLang="en-US" sz="3200" dirty="0">
                <a:latin typeface="Arial" charset="0"/>
                <a:ea typeface="標楷體" pitchFamily="65" charset="-120"/>
              </a:rPr>
              <a:t>分以</a:t>
            </a:r>
            <a:endParaRPr lang="en-US" altLang="zh-TW" sz="3200" dirty="0">
              <a:latin typeface="Arial" charset="0"/>
              <a:ea typeface="標楷體" pitchFamily="65" charset="-120"/>
            </a:endParaRPr>
          </a:p>
          <a:p>
            <a:pPr eaLnBrk="1" hangingPunct="1">
              <a:lnSpc>
                <a:spcPct val="110000"/>
              </a:lnSpc>
              <a:defRPr/>
            </a:pPr>
            <a:r>
              <a:rPr lang="en-US" altLang="zh-TW" sz="3200" dirty="0">
                <a:latin typeface="Arial" charset="0"/>
                <a:ea typeface="標楷體" pitchFamily="65" charset="-120"/>
              </a:rPr>
              <a:t>                      </a:t>
            </a:r>
            <a:r>
              <a:rPr lang="zh-TW" altLang="en-US" sz="3200" dirty="0">
                <a:latin typeface="Arial" charset="0"/>
                <a:ea typeface="標楷體" pitchFamily="65" charset="-120"/>
              </a:rPr>
              <a:t>上。 </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403350" y="476250"/>
            <a:ext cx="6858000" cy="1701800"/>
          </a:xfrm>
        </p:spPr>
        <p:txBody>
          <a:bodyPr/>
          <a:lstStyle/>
          <a:p>
            <a:pPr eaLnBrk="1" hangingPunct="1"/>
            <a:r>
              <a:rPr lang="zh-TW" altLang="en-US" dirty="0">
                <a:solidFill>
                  <a:srgbClr val="0000FF"/>
                </a:solidFill>
                <a:latin typeface="標楷體" panose="03000509000000000000" pitchFamily="65" charset="-120"/>
                <a:ea typeface="標楷體" panose="03000509000000000000" pitchFamily="65" charset="-120"/>
              </a:rPr>
              <a:t>鑑定方式：</a:t>
            </a:r>
            <a:br>
              <a:rPr lang="en-US" altLang="zh-TW" dirty="0">
                <a:solidFill>
                  <a:srgbClr val="0000FF"/>
                </a:solidFill>
                <a:latin typeface="標楷體" panose="03000509000000000000" pitchFamily="65" charset="-120"/>
                <a:ea typeface="標楷體" panose="03000509000000000000" pitchFamily="65" charset="-120"/>
              </a:rPr>
            </a:br>
            <a:r>
              <a:rPr lang="zh-TW" altLang="en-US" dirty="0">
                <a:solidFill>
                  <a:srgbClr val="0000FF"/>
                </a:solidFill>
                <a:latin typeface="標楷體" panose="03000509000000000000" pitchFamily="65" charset="-120"/>
                <a:ea typeface="標楷體" panose="03000509000000000000" pitchFamily="65" charset="-120"/>
              </a:rPr>
              <a:t>學科成就測驗（複選）</a:t>
            </a:r>
          </a:p>
        </p:txBody>
      </p:sp>
      <p:sp>
        <p:nvSpPr>
          <p:cNvPr id="21507" name="Rectangle 3"/>
          <p:cNvSpPr>
            <a:spLocks noChangeArrowheads="1"/>
          </p:cNvSpPr>
          <p:nvPr/>
        </p:nvSpPr>
        <p:spPr bwMode="auto">
          <a:xfrm>
            <a:off x="539750" y="2492375"/>
            <a:ext cx="8280400" cy="1725613"/>
          </a:xfrm>
          <a:prstGeom prst="rect">
            <a:avLst/>
          </a:prstGeom>
          <a:noFill/>
          <a:ln w="9525">
            <a:noFill/>
            <a:miter lim="800000"/>
            <a:headEnd/>
            <a:tailEnd/>
          </a:ln>
          <a:effectLst/>
        </p:spPr>
        <p:txBody>
          <a:bodyPr>
            <a:spAutoFit/>
          </a:bodyPr>
          <a:lstStyle/>
          <a:p>
            <a:pPr eaLnBrk="1" hangingPunct="1">
              <a:lnSpc>
                <a:spcPct val="115000"/>
              </a:lnSpc>
              <a:defRPr/>
            </a:pPr>
            <a:r>
              <a:rPr lang="en-US" altLang="zh-TW" sz="3000" dirty="0">
                <a:effectLst>
                  <a:outerShdw blurRad="38100" dist="38100" dir="2700000" algn="tl">
                    <a:srgbClr val="C0C0C0"/>
                  </a:outerShdw>
                </a:effectLst>
                <a:latin typeface="Arial" charset="0"/>
                <a:ea typeface="標楷體" pitchFamily="65" charset="-120"/>
              </a:rPr>
              <a:t> </a:t>
            </a:r>
            <a:r>
              <a:rPr lang="en-US" altLang="zh-TW" sz="3200" dirty="0">
                <a:latin typeface="Arial" charset="0"/>
                <a:ea typeface="標楷體" pitchFamily="65" charset="-120"/>
              </a:rPr>
              <a:t>6.</a:t>
            </a:r>
            <a:r>
              <a:rPr lang="zh-TW" altLang="en-US" sz="3200" dirty="0">
                <a:ea typeface="標楷體" panose="03000509000000000000" pitchFamily="65" charset="-120"/>
              </a:rPr>
              <a:t>本鑑定使用</a:t>
            </a:r>
            <a:r>
              <a:rPr lang="zh-TW" altLang="en-US" sz="3200" u="sng" dirty="0">
                <a:solidFill>
                  <a:srgbClr val="0000FF"/>
                </a:solidFill>
                <a:ea typeface="標楷體" panose="03000509000000000000" pitchFamily="65" charset="-120"/>
              </a:rPr>
              <a:t>標準化測驗，測驗時間含說明、</a:t>
            </a:r>
            <a:endParaRPr lang="en-US" altLang="zh-TW" sz="3200" u="sng" dirty="0">
              <a:solidFill>
                <a:srgbClr val="0000FF"/>
              </a:solidFill>
              <a:ea typeface="標楷體" panose="03000509000000000000" pitchFamily="65" charset="-120"/>
            </a:endParaRPr>
          </a:p>
          <a:p>
            <a:pPr eaLnBrk="1" hangingPunct="1">
              <a:lnSpc>
                <a:spcPct val="115000"/>
              </a:lnSpc>
              <a:defRPr/>
            </a:pPr>
            <a:r>
              <a:rPr lang="zh-TW" altLang="en-US" sz="3200" dirty="0">
                <a:solidFill>
                  <a:srgbClr val="0000FF"/>
                </a:solidFill>
                <a:ea typeface="標楷體" panose="03000509000000000000" pitchFamily="65" charset="-120"/>
              </a:rPr>
              <a:t>   </a:t>
            </a:r>
            <a:r>
              <a:rPr lang="zh-TW" altLang="en-US" sz="3200" u="sng" dirty="0">
                <a:solidFill>
                  <a:srgbClr val="0000FF"/>
                </a:solidFill>
                <a:ea typeface="標楷體" panose="03000509000000000000" pitchFamily="65" charset="-120"/>
              </a:rPr>
              <a:t>作答、收卷。 </a:t>
            </a:r>
          </a:p>
          <a:p>
            <a:pPr eaLnBrk="1" hangingPunct="1">
              <a:lnSpc>
                <a:spcPct val="110000"/>
              </a:lnSpc>
              <a:defRPr/>
            </a:pPr>
            <a:endParaRPr lang="zh-TW" altLang="en-US" sz="3200" dirty="0">
              <a:latin typeface="Arial" charset="0"/>
              <a:ea typeface="標楷體" pitchFamily="65" charset="-12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357438" y="428625"/>
            <a:ext cx="4356100" cy="866775"/>
          </a:xfrm>
        </p:spPr>
        <p:txBody>
          <a:bodyPr/>
          <a:lstStyle/>
          <a:p>
            <a:pPr eaLnBrk="1" hangingPunct="1"/>
            <a:r>
              <a:rPr lang="zh-TW" altLang="en-US" sz="4000">
                <a:solidFill>
                  <a:srgbClr val="0000FF"/>
                </a:solidFill>
                <a:latin typeface="標楷體" panose="03000509000000000000" pitchFamily="65" charset="-120"/>
                <a:ea typeface="標楷體" panose="03000509000000000000" pitchFamily="65" charset="-120"/>
              </a:rPr>
              <a:t>擬定個別輔導計畫</a:t>
            </a:r>
          </a:p>
        </p:txBody>
      </p:sp>
      <p:sp>
        <p:nvSpPr>
          <p:cNvPr id="41987" name="Rectangle 3"/>
          <p:cNvSpPr>
            <a:spLocks noChangeArrowheads="1"/>
          </p:cNvSpPr>
          <p:nvPr/>
        </p:nvSpPr>
        <p:spPr bwMode="auto">
          <a:xfrm>
            <a:off x="357188" y="1428750"/>
            <a:ext cx="82867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1.</a:t>
            </a:r>
            <a:r>
              <a:rPr lang="zh-TW" altLang="en-US" sz="3200" dirty="0">
                <a:solidFill>
                  <a:schemeClr val="tx1"/>
                </a:solidFill>
                <a:latin typeface="標楷體" panose="03000509000000000000" pitchFamily="65" charset="-120"/>
                <a:ea typeface="標楷體" panose="03000509000000000000" pitchFamily="65" charset="-120"/>
              </a:rPr>
              <a:t>通過複選學科成就測驗之學生，家長及學</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校需依照該生個別學習需求</a:t>
            </a:r>
            <a:r>
              <a:rPr lang="en-US" altLang="zh-TW" sz="3200" u="sng" dirty="0">
                <a:solidFill>
                  <a:srgbClr val="0000FF"/>
                </a:solidFill>
                <a:latin typeface="標楷體" panose="03000509000000000000" pitchFamily="65" charset="-120"/>
                <a:ea typeface="標楷體" panose="03000509000000000000" pitchFamily="65" charset="-120"/>
              </a:rPr>
              <a:t>(</a:t>
            </a:r>
            <a:r>
              <a:rPr lang="zh-TW" altLang="en-US" sz="3200" u="sng" dirty="0">
                <a:solidFill>
                  <a:srgbClr val="0000FF"/>
                </a:solidFill>
                <a:latin typeface="標楷體" panose="03000509000000000000" pitchFamily="65" charset="-120"/>
                <a:ea typeface="標楷體" panose="03000509000000000000" pitchFamily="65" charset="-120"/>
              </a:rPr>
              <a:t>學習場所，以</a:t>
            </a:r>
            <a:endParaRPr lang="en-US" altLang="zh-TW" sz="3200" u="sng" dirty="0">
              <a:solidFill>
                <a:srgbClr val="0000FF"/>
              </a:solidFill>
              <a:latin typeface="標楷體" panose="03000509000000000000" pitchFamily="65" charset="-120"/>
              <a:ea typeface="標楷體" panose="03000509000000000000" pitchFamily="65" charset="-120"/>
            </a:endParaRPr>
          </a:p>
          <a:p>
            <a:pPr eaLnBrk="1" hangingPunct="1">
              <a:spcBef>
                <a:spcPct val="0"/>
              </a:spcBef>
              <a:buFontTx/>
              <a:buNone/>
            </a:pPr>
            <a:r>
              <a:rPr lang="zh-TW" altLang="en-US" sz="3200" dirty="0">
                <a:solidFill>
                  <a:srgbClr val="0000FF"/>
                </a:solidFill>
                <a:latin typeface="標楷體" panose="03000509000000000000" pitchFamily="65" charset="-120"/>
                <a:ea typeface="標楷體" panose="03000509000000000000" pitchFamily="65" charset="-120"/>
              </a:rPr>
              <a:t>  </a:t>
            </a:r>
            <a:r>
              <a:rPr lang="zh-TW" altLang="en-US" sz="3200" u="sng" dirty="0">
                <a:solidFill>
                  <a:srgbClr val="0000FF"/>
                </a:solidFill>
                <a:latin typeface="標楷體" panose="03000509000000000000" pitchFamily="65" charset="-120"/>
                <a:ea typeface="標楷體" panose="03000509000000000000" pitchFamily="65" charset="-120"/>
              </a:rPr>
              <a:t>在校內為限</a:t>
            </a:r>
            <a:r>
              <a:rPr lang="en-US" altLang="zh-TW" sz="3200" u="sng" dirty="0">
                <a:solidFill>
                  <a:srgbClr val="0000FF"/>
                </a:solidFill>
                <a:latin typeface="標楷體" panose="03000509000000000000" pitchFamily="65" charset="-120"/>
                <a:ea typeface="標楷體" panose="03000509000000000000" pitchFamily="65" charset="-120"/>
              </a:rPr>
              <a:t>)</a:t>
            </a:r>
            <a:r>
              <a:rPr lang="zh-TW" altLang="en-US" sz="3200" dirty="0">
                <a:solidFill>
                  <a:schemeClr val="tx1"/>
                </a:solidFill>
                <a:latin typeface="標楷體" panose="03000509000000000000" pitchFamily="65" charset="-120"/>
                <a:ea typeface="標楷體" panose="03000509000000000000" pitchFamily="65" charset="-120"/>
              </a:rPr>
              <a:t>，擬定個別輔導計畫</a:t>
            </a:r>
            <a:r>
              <a:rPr lang="zh-TW" altLang="en-US" sz="3200" dirty="0">
                <a:solidFill>
                  <a:schemeClr val="tx1"/>
                </a:solidFill>
                <a:latin typeface="Arial" panose="020B0604020202020204" pitchFamily="34" charset="0"/>
                <a:ea typeface="新細明體" panose="02020500000000000000" pitchFamily="18" charset="-120"/>
              </a:rPr>
              <a:t>。</a:t>
            </a:r>
            <a:endParaRPr lang="en-US" altLang="zh-TW" sz="3200" dirty="0">
              <a:solidFill>
                <a:schemeClr val="tx1"/>
              </a:solidFill>
              <a:latin typeface="Arial" panose="020B0604020202020204" pitchFamily="34" charset="0"/>
              <a:ea typeface="新細明體" panose="02020500000000000000" pitchFamily="18" charset="-120"/>
            </a:endParaRPr>
          </a:p>
          <a:p>
            <a:pPr eaLnBrk="1" hangingPunct="1">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2.</a:t>
            </a:r>
            <a:r>
              <a:rPr lang="zh-TW" altLang="en-US" sz="3200" dirty="0">
                <a:solidFill>
                  <a:schemeClr val="tx1"/>
                </a:solidFill>
                <a:latin typeface="標楷體" panose="03000509000000000000" pitchFamily="65" charset="-120"/>
                <a:ea typeface="標楷體" panose="03000509000000000000" pitchFamily="65" charset="-120"/>
              </a:rPr>
              <a:t>倘發現學生適應困難，應通知家長並召開</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個案會議，研修縮短修業年限個別學習輔</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導計畫，謀求補救。</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3.</a:t>
            </a:r>
            <a:r>
              <a:rPr lang="zh-TW" altLang="en-US" sz="3200" dirty="0">
                <a:solidFill>
                  <a:schemeClr val="tx1"/>
                </a:solidFill>
                <a:latin typeface="標楷體" panose="03000509000000000000" pitchFamily="65" charset="-120"/>
                <a:ea typeface="標楷體" panose="03000509000000000000" pitchFamily="65" charset="-120"/>
              </a:rPr>
              <a:t>若仍難以改善，則經特推會審議後提送鑑</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輔會重新安置，輔導該生回原年級</a:t>
            </a:r>
            <a:r>
              <a:rPr lang="en-US" altLang="zh-TW" sz="3200" dirty="0">
                <a:solidFill>
                  <a:schemeClr val="tx1"/>
                </a:solidFill>
                <a:latin typeface="標楷體" panose="03000509000000000000" pitchFamily="65" charset="-120"/>
                <a:ea typeface="標楷體" panose="03000509000000000000" pitchFamily="65" charset="-120"/>
              </a:rPr>
              <a:t>(</a:t>
            </a:r>
            <a:r>
              <a:rPr lang="zh-TW" altLang="en-US" sz="3200" dirty="0">
                <a:solidFill>
                  <a:schemeClr val="tx1"/>
                </a:solidFill>
                <a:latin typeface="標楷體" panose="03000509000000000000" pitchFamily="65" charset="-120"/>
                <a:ea typeface="標楷體" panose="03000509000000000000" pitchFamily="65" charset="-120"/>
              </a:rPr>
              <a:t>原班</a:t>
            </a:r>
            <a:r>
              <a:rPr lang="en-US" altLang="zh-TW" sz="3200" dirty="0">
                <a:solidFill>
                  <a:schemeClr val="tx1"/>
                </a:solidFill>
                <a:latin typeface="標楷體" panose="03000509000000000000" pitchFamily="65" charset="-120"/>
                <a:ea typeface="標楷體" panose="03000509000000000000" pitchFamily="65" charset="-120"/>
              </a:rPr>
              <a:t>)</a:t>
            </a:r>
          </a:p>
          <a:p>
            <a:pPr eaLnBrk="1" hangingPunct="1">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rPr>
              <a:t>  就讀或停止加速課程。</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428625" y="1484313"/>
            <a:ext cx="7959725"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20000"/>
              </a:lnSpc>
              <a:buFontTx/>
              <a:buNone/>
            </a:pPr>
            <a:r>
              <a:rPr lang="en-US" altLang="zh-TW" sz="3200">
                <a:solidFill>
                  <a:schemeClr val="tx1"/>
                </a:solidFill>
                <a:latin typeface="標楷體" panose="03000509000000000000" pitchFamily="65" charset="-120"/>
                <a:ea typeface="標楷體" panose="03000509000000000000" pitchFamily="65" charset="-120"/>
              </a:rPr>
              <a:t>1</a:t>
            </a:r>
            <a:r>
              <a:rPr lang="zh-TW" altLang="en-US" sz="3200">
                <a:solidFill>
                  <a:schemeClr val="tx1"/>
                </a:solidFill>
                <a:latin typeface="標楷體" panose="03000509000000000000" pitchFamily="65" charset="-120"/>
                <a:ea typeface="標楷體" panose="03000509000000000000" pitchFamily="65" charset="-120"/>
              </a:rPr>
              <a:t>、資賦優異學生起點能力不同，學習速度</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20000"/>
              </a:lnSpc>
              <a:buFontTx/>
              <a:buNone/>
            </a:pPr>
            <a:r>
              <a:rPr lang="zh-TW" altLang="en-US" sz="3200">
                <a:solidFill>
                  <a:schemeClr val="tx1"/>
                </a:solidFill>
                <a:latin typeface="標楷體" panose="03000509000000000000" pitchFamily="65" charset="-120"/>
                <a:ea typeface="標楷體" panose="03000509000000000000" pitchFamily="65" charset="-120"/>
              </a:rPr>
              <a:t>   有異，申請縮短修業年限可讓學習更有</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20000"/>
              </a:lnSpc>
              <a:buFontTx/>
              <a:buNone/>
            </a:pPr>
            <a:r>
              <a:rPr lang="zh-TW" altLang="en-US" sz="3200">
                <a:solidFill>
                  <a:schemeClr val="tx1"/>
                </a:solidFill>
                <a:latin typeface="標楷體" panose="03000509000000000000" pitchFamily="65" charset="-120"/>
                <a:ea typeface="標楷體" panose="03000509000000000000" pitchFamily="65" charset="-120"/>
              </a:rPr>
              <a:t>   彈性，符合因材施教的理念與做法。</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20000"/>
              </a:lnSpc>
              <a:buFontTx/>
              <a:buNone/>
            </a:pPr>
            <a:r>
              <a:rPr lang="en-US" altLang="zh-TW" sz="3200">
                <a:solidFill>
                  <a:schemeClr val="tx1"/>
                </a:solidFill>
                <a:latin typeface="標楷體" panose="03000509000000000000" pitchFamily="65" charset="-120"/>
                <a:ea typeface="標楷體" panose="03000509000000000000" pitchFamily="65" charset="-120"/>
              </a:rPr>
              <a:t>2</a:t>
            </a:r>
            <a:r>
              <a:rPr lang="zh-TW" altLang="en-US" sz="3200">
                <a:solidFill>
                  <a:schemeClr val="tx1"/>
                </a:solidFill>
                <a:latin typeface="標楷體" panose="03000509000000000000" pitchFamily="65" charset="-120"/>
                <a:ea typeface="標楷體" panose="03000509000000000000" pitchFamily="65" charset="-120"/>
              </a:rPr>
              <a:t>、提供加深加廣課程，增加挑戰性，啓發</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20000"/>
              </a:lnSpc>
              <a:buFontTx/>
              <a:buNone/>
            </a:pPr>
            <a:r>
              <a:rPr lang="zh-TW" altLang="en-US" sz="3200">
                <a:solidFill>
                  <a:schemeClr val="tx1"/>
                </a:solidFill>
                <a:latin typeface="標楷體" panose="03000509000000000000" pitchFamily="65" charset="-120"/>
                <a:ea typeface="標楷體" panose="03000509000000000000" pitchFamily="65" charset="-120"/>
              </a:rPr>
              <a:t>   資優生潛能。</a:t>
            </a:r>
          </a:p>
        </p:txBody>
      </p:sp>
      <p:sp>
        <p:nvSpPr>
          <p:cNvPr id="44035" name="Rectangle 3"/>
          <p:cNvSpPr>
            <a:spLocks noChangeArrowheads="1"/>
          </p:cNvSpPr>
          <p:nvPr/>
        </p:nvSpPr>
        <p:spPr bwMode="auto">
          <a:xfrm>
            <a:off x="1979613" y="549275"/>
            <a:ext cx="526256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r>
              <a:rPr lang="zh-TW" altLang="en-US" sz="4400">
                <a:solidFill>
                  <a:srgbClr val="0000FF"/>
                </a:solidFill>
                <a:latin typeface="標楷體" panose="03000509000000000000" pitchFamily="65" charset="-120"/>
                <a:ea typeface="標楷體" panose="03000509000000000000" pitchFamily="65" charset="-120"/>
              </a:rPr>
              <a:t>縮短修業年限的優點</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428625" y="1196975"/>
            <a:ext cx="84994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30000"/>
              </a:lnSpc>
              <a:spcBef>
                <a:spcPct val="0"/>
              </a:spcBef>
              <a:buFontTx/>
              <a:buNone/>
            </a:pPr>
            <a:r>
              <a:rPr lang="en-US" altLang="zh-TW" sz="3200">
                <a:solidFill>
                  <a:schemeClr val="tx1"/>
                </a:solidFill>
                <a:latin typeface="標楷體" panose="03000509000000000000" pitchFamily="65" charset="-120"/>
                <a:ea typeface="標楷體" panose="03000509000000000000" pitchFamily="65" charset="-120"/>
              </a:rPr>
              <a:t>1</a:t>
            </a:r>
            <a:r>
              <a:rPr lang="zh-TW" altLang="en-US" sz="3200">
                <a:solidFill>
                  <a:schemeClr val="tx1"/>
                </a:solidFill>
                <a:latin typeface="標楷體" panose="03000509000000000000" pitchFamily="65" charset="-120"/>
                <a:ea typeface="標楷體" panose="03000509000000000000" pitchFamily="65" charset="-120"/>
              </a:rPr>
              <a:t>、若是逐科跳級需要適應另一個班級，會有</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sz="3200">
                <a:solidFill>
                  <a:schemeClr val="tx1"/>
                </a:solidFill>
                <a:latin typeface="標楷體" panose="03000509000000000000" pitchFamily="65" charset="-120"/>
                <a:ea typeface="標楷體" panose="03000509000000000000" pitchFamily="65" charset="-120"/>
              </a:rPr>
              <a:t>   人際適應的問題。</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en-US" altLang="zh-TW" sz="3200">
                <a:solidFill>
                  <a:schemeClr val="tx1"/>
                </a:solidFill>
                <a:latin typeface="標楷體" panose="03000509000000000000" pitchFamily="65" charset="-120"/>
                <a:ea typeface="標楷體" panose="03000509000000000000" pitchFamily="65" charset="-120"/>
              </a:rPr>
              <a:t>2</a:t>
            </a:r>
            <a:r>
              <a:rPr lang="zh-TW" altLang="en-US" sz="3200">
                <a:solidFill>
                  <a:schemeClr val="tx1"/>
                </a:solidFill>
                <a:latin typeface="標楷體" panose="03000509000000000000" pitchFamily="65" charset="-120"/>
                <a:ea typeface="標楷體" panose="03000509000000000000" pitchFamily="65" charset="-120"/>
              </a:rPr>
              <a:t>、若免修的科目太多，會有師資安排及鐘點</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sz="3200">
                <a:solidFill>
                  <a:schemeClr val="tx1"/>
                </a:solidFill>
                <a:latin typeface="標楷體" panose="03000509000000000000" pitchFamily="65" charset="-120"/>
                <a:ea typeface="標楷體" panose="03000509000000000000" pitchFamily="65" charset="-120"/>
              </a:rPr>
              <a:t>   費負擔過重的問題。</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en-US" altLang="zh-TW" sz="3200">
                <a:solidFill>
                  <a:schemeClr val="tx1"/>
                </a:solidFill>
                <a:latin typeface="標楷體" panose="03000509000000000000" pitchFamily="65" charset="-120"/>
                <a:ea typeface="標楷體" panose="03000509000000000000" pitchFamily="65" charset="-120"/>
              </a:rPr>
              <a:t>3</a:t>
            </a:r>
            <a:r>
              <a:rPr lang="zh-TW" altLang="en-US" sz="3200">
                <a:solidFill>
                  <a:schemeClr val="tx1"/>
                </a:solidFill>
                <a:latin typeface="標楷體" panose="03000509000000000000" pitchFamily="65" charset="-120"/>
                <a:ea typeface="標楷體" panose="03000509000000000000" pitchFamily="65" charset="-120"/>
              </a:rPr>
              <a:t>、若跳級至國中會有交通接送及課程銜接的</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zh-TW" altLang="en-US" sz="3200">
                <a:solidFill>
                  <a:schemeClr val="tx1"/>
                </a:solidFill>
                <a:latin typeface="標楷體" panose="03000509000000000000" pitchFamily="65" charset="-120"/>
                <a:ea typeface="標楷體" panose="03000509000000000000" pitchFamily="65" charset="-120"/>
              </a:rPr>
              <a:t>   問題。</a:t>
            </a:r>
            <a:endParaRPr lang="en-US" altLang="zh-TW" sz="320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en-US" altLang="zh-TW" sz="3200">
                <a:solidFill>
                  <a:schemeClr val="tx1"/>
                </a:solidFill>
                <a:latin typeface="標楷體" panose="03000509000000000000" pitchFamily="65" charset="-120"/>
                <a:ea typeface="標楷體" panose="03000509000000000000" pitchFamily="65" charset="-120"/>
              </a:rPr>
              <a:t>4</a:t>
            </a:r>
            <a:r>
              <a:rPr lang="zh-TW" altLang="en-US" sz="3200">
                <a:solidFill>
                  <a:schemeClr val="tx1"/>
                </a:solidFill>
                <a:latin typeface="標楷體" panose="03000509000000000000" pitchFamily="65" charset="-120"/>
                <a:ea typeface="標楷體" panose="03000509000000000000" pitchFamily="65" charset="-120"/>
              </a:rPr>
              <a:t>、學生意願影響學習的效果甚鉅。</a:t>
            </a:r>
          </a:p>
        </p:txBody>
      </p:sp>
      <p:sp>
        <p:nvSpPr>
          <p:cNvPr id="46083" name="Rectangle 3"/>
          <p:cNvSpPr>
            <a:spLocks noChangeArrowheads="1"/>
          </p:cNvSpPr>
          <p:nvPr/>
        </p:nvSpPr>
        <p:spPr bwMode="auto">
          <a:xfrm>
            <a:off x="1979613" y="461963"/>
            <a:ext cx="526256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r>
              <a:rPr lang="zh-TW" altLang="en-US" sz="4400">
                <a:solidFill>
                  <a:srgbClr val="0000FF"/>
                </a:solidFill>
                <a:latin typeface="標楷體" panose="03000509000000000000" pitchFamily="65" charset="-120"/>
                <a:ea typeface="標楷體" panose="03000509000000000000" pitchFamily="65" charset="-120"/>
              </a:rPr>
              <a:t>縮短修業年限的限制</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404813"/>
            <a:ext cx="8229600" cy="863600"/>
          </a:xfrm>
        </p:spPr>
        <p:txBody>
          <a:bodyPr/>
          <a:lstStyle/>
          <a:p>
            <a:pPr eaLnBrk="1" hangingPunct="1"/>
            <a:r>
              <a:rPr lang="zh-TW" altLang="en-US">
                <a:solidFill>
                  <a:srgbClr val="0000FF"/>
                </a:solidFill>
                <a:latin typeface="標楷體" panose="03000509000000000000" pitchFamily="65" charset="-120"/>
                <a:ea typeface="標楷體" panose="03000509000000000000" pitchFamily="65" charset="-120"/>
              </a:rPr>
              <a:t>注意事項</a:t>
            </a:r>
          </a:p>
        </p:txBody>
      </p:sp>
      <p:sp>
        <p:nvSpPr>
          <p:cNvPr id="48131" name="Rectangle 3"/>
          <p:cNvSpPr>
            <a:spLocks noGrp="1" noChangeArrowheads="1"/>
          </p:cNvSpPr>
          <p:nvPr>
            <p:ph type="body" idx="1"/>
          </p:nvPr>
        </p:nvSpPr>
        <p:spPr>
          <a:xfrm>
            <a:off x="323850" y="1052513"/>
            <a:ext cx="8642350" cy="5113337"/>
          </a:xfrm>
        </p:spPr>
        <p:txBody>
          <a:bodyPr/>
          <a:lstStyle/>
          <a:p>
            <a:pPr eaLnBrk="1" hangingPunct="1">
              <a:lnSpc>
                <a:spcPct val="80000"/>
              </a:lnSpc>
              <a:buFontTx/>
              <a:buNone/>
            </a:pPr>
            <a:endParaRPr lang="en-US" altLang="zh-TW" sz="2400" b="1" u="sng" dirty="0">
              <a:solidFill>
                <a:srgbClr val="C00000"/>
              </a:solidFill>
              <a:latin typeface="Arial" panose="020B0604020202020204" pitchFamily="34" charset="0"/>
              <a:ea typeface="標楷體" panose="03000509000000000000" pitchFamily="65" charset="-120"/>
            </a:endParaRPr>
          </a:p>
          <a:p>
            <a:pPr>
              <a:lnSpc>
                <a:spcPts val="3200"/>
              </a:lnSpc>
              <a:spcAft>
                <a:spcPts val="600"/>
              </a:spcAft>
            </a:pPr>
            <a:r>
              <a:rPr lang="zh-TW" altLang="en-US" dirty="0">
                <a:solidFill>
                  <a:srgbClr val="0000FF"/>
                </a:solidFill>
                <a:latin typeface="Arial" panose="020B0604020202020204" pitchFamily="34" charset="0"/>
                <a:ea typeface="標楷體" panose="03000509000000000000" pitchFamily="65" charset="-120"/>
              </a:rPr>
              <a:t>五年級學生申請全部學科跳級至國一總量管制學校審查及新生報到：</a:t>
            </a:r>
            <a:endParaRPr lang="en-US" altLang="zh-TW" dirty="0">
              <a:solidFill>
                <a:srgbClr val="0000FF"/>
              </a:solidFill>
              <a:latin typeface="Arial" panose="020B0604020202020204" pitchFamily="34" charset="0"/>
              <a:ea typeface="標楷體" panose="03000509000000000000" pitchFamily="65" charset="-120"/>
            </a:endParaRPr>
          </a:p>
          <a:p>
            <a:pPr>
              <a:lnSpc>
                <a:spcPts val="3400"/>
              </a:lnSpc>
              <a:spcAft>
                <a:spcPts val="600"/>
              </a:spcAft>
              <a:buFontTx/>
              <a:buNone/>
            </a:pPr>
            <a:r>
              <a:rPr lang="en-US" altLang="zh-TW" dirty="0">
                <a:solidFill>
                  <a:schemeClr val="tx1"/>
                </a:solidFill>
                <a:latin typeface="Arial" panose="020B0604020202020204" pitchFamily="34" charset="0"/>
                <a:ea typeface="標楷體" panose="03000509000000000000" pitchFamily="65" charset="-120"/>
              </a:rPr>
              <a:t>(1)</a:t>
            </a:r>
            <a:r>
              <a:rPr lang="zh-TW" altLang="en-US" dirty="0">
                <a:solidFill>
                  <a:schemeClr val="tx1"/>
                </a:solidFill>
                <a:latin typeface="Arial" panose="020B0604020202020204" pitchFamily="34" charset="0"/>
                <a:ea typeface="標楷體" panose="03000509000000000000" pitchFamily="65" charset="-120"/>
              </a:rPr>
              <a:t>五年級申請報考全部學科跳級至國一學生</a:t>
            </a:r>
            <a:r>
              <a:rPr lang="en-US" altLang="zh-TW" u="sng" dirty="0">
                <a:solidFill>
                  <a:srgbClr val="0000FF"/>
                </a:solidFill>
                <a:latin typeface="Arial" panose="020B0604020202020204" pitchFamily="34" charset="0"/>
                <a:ea typeface="標楷體" panose="03000509000000000000" pitchFamily="65" charset="-120"/>
              </a:rPr>
              <a:t>(</a:t>
            </a:r>
            <a:r>
              <a:rPr lang="zh-TW" altLang="en-US" u="sng" dirty="0">
                <a:solidFill>
                  <a:srgbClr val="0000FF"/>
                </a:solidFill>
                <a:latin typeface="Arial" panose="020B0604020202020204" pitchFamily="34" charset="0"/>
                <a:ea typeface="標楷體" panose="03000509000000000000" pitchFamily="65" charset="-120"/>
              </a:rPr>
              <a:t>含本次鑑定申請部分學科跳級，通過後變全部學科跳級之學生</a:t>
            </a:r>
            <a:r>
              <a:rPr lang="en-US" altLang="zh-TW" u="sng" dirty="0">
                <a:solidFill>
                  <a:srgbClr val="0000FF"/>
                </a:solidFill>
                <a:latin typeface="Arial" panose="020B0604020202020204" pitchFamily="34" charset="0"/>
                <a:ea typeface="標楷體" panose="03000509000000000000" pitchFamily="65" charset="-120"/>
              </a:rPr>
              <a:t>)</a:t>
            </a:r>
            <a:r>
              <a:rPr lang="zh-TW" altLang="en-US" dirty="0">
                <a:solidFill>
                  <a:schemeClr val="tx1"/>
                </a:solidFill>
                <a:latin typeface="Arial" panose="020B0604020202020204" pitchFamily="34" charset="0"/>
                <a:ea typeface="標楷體" panose="03000509000000000000" pitchFamily="65" charset="-120"/>
              </a:rPr>
              <a:t>，其戶籍就讀學區為總量管制學校，請學生家長於</a:t>
            </a:r>
            <a:r>
              <a:rPr lang="zh-TW" altLang="zh-TW" dirty="0">
                <a:solidFill>
                  <a:schemeClr val="tx1"/>
                </a:solidFill>
                <a:latin typeface="Arial" panose="020B0604020202020204" pitchFamily="34" charset="0"/>
                <a:ea typeface="標楷體" panose="03000509000000000000" pitchFamily="65" charset="-120"/>
              </a:rPr>
              <a:t>規定時間</a:t>
            </a:r>
            <a:r>
              <a:rPr lang="en-US" altLang="zh-TW" u="sng" dirty="0">
                <a:solidFill>
                  <a:srgbClr val="0000FF"/>
                </a:solidFill>
                <a:latin typeface="Arial" panose="020B0604020202020204" pitchFamily="34" charset="0"/>
                <a:ea typeface="標楷體" panose="03000509000000000000" pitchFamily="65" charset="-120"/>
              </a:rPr>
              <a:t>(</a:t>
            </a:r>
            <a:r>
              <a:rPr lang="zh-TW" altLang="zh-TW" u="sng" dirty="0">
                <a:solidFill>
                  <a:srgbClr val="0000FF"/>
                </a:solidFill>
                <a:latin typeface="Arial" panose="020B0604020202020204" pitchFamily="34" charset="0"/>
                <a:ea typeface="標楷體" panose="03000509000000000000" pitchFamily="65" charset="-120"/>
              </a:rPr>
              <a:t>將於</a:t>
            </a:r>
            <a:r>
              <a:rPr lang="zh-TW" altLang="en-US" u="sng" dirty="0">
                <a:solidFill>
                  <a:srgbClr val="0000FF"/>
                </a:solidFill>
                <a:latin typeface="Arial" panose="020B0604020202020204" pitchFamily="34" charset="0"/>
                <a:ea typeface="標楷體" panose="03000509000000000000" pitchFamily="65" charset="-120"/>
              </a:rPr>
              <a:t>初選</a:t>
            </a:r>
            <a:r>
              <a:rPr lang="zh-TW" altLang="zh-TW" u="sng" dirty="0">
                <a:solidFill>
                  <a:srgbClr val="0000FF"/>
                </a:solidFill>
                <a:latin typeface="Arial" panose="020B0604020202020204" pitchFamily="34" charset="0"/>
                <a:ea typeface="標楷體" panose="03000509000000000000" pitchFamily="65" charset="-120"/>
              </a:rPr>
              <a:t>報名時發放通知單</a:t>
            </a:r>
            <a:r>
              <a:rPr lang="en-US" altLang="zh-TW" u="sng" dirty="0">
                <a:solidFill>
                  <a:srgbClr val="0000FF"/>
                </a:solidFill>
                <a:latin typeface="Arial" panose="020B0604020202020204" pitchFamily="34" charset="0"/>
                <a:ea typeface="標楷體" panose="03000509000000000000" pitchFamily="65" charset="-120"/>
              </a:rPr>
              <a:t>)</a:t>
            </a:r>
            <a:r>
              <a:rPr lang="zh-TW" altLang="en-US" dirty="0">
                <a:solidFill>
                  <a:schemeClr val="tx1"/>
                </a:solidFill>
                <a:latin typeface="Arial" panose="020B0604020202020204" pitchFamily="34" charset="0"/>
                <a:ea typeface="標楷體" panose="03000509000000000000" pitchFamily="65" charset="-120"/>
              </a:rPr>
              <a:t>前持戶口名簿、房屋所有權證明書或租賃證明等資料至管制學校教務處先行辦理新生入學證件審查，俾利考生通過全部學科跳級後，得依登記分發順位至管制學校就讀或改分發至鄰近學校就讀。</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404813"/>
            <a:ext cx="8229600" cy="863600"/>
          </a:xfrm>
        </p:spPr>
        <p:txBody>
          <a:bodyPr/>
          <a:lstStyle/>
          <a:p>
            <a:pPr eaLnBrk="1" hangingPunct="1"/>
            <a:r>
              <a:rPr lang="zh-TW" altLang="en-US">
                <a:solidFill>
                  <a:srgbClr val="0000FF"/>
                </a:solidFill>
                <a:latin typeface="標楷體" panose="03000509000000000000" pitchFamily="65" charset="-120"/>
                <a:ea typeface="標楷體" panose="03000509000000000000" pitchFamily="65" charset="-120"/>
              </a:rPr>
              <a:t>注意事項</a:t>
            </a:r>
          </a:p>
        </p:txBody>
      </p:sp>
      <p:sp>
        <p:nvSpPr>
          <p:cNvPr id="41987" name="Rectangle 3"/>
          <p:cNvSpPr>
            <a:spLocks noGrp="1" noChangeArrowheads="1"/>
          </p:cNvSpPr>
          <p:nvPr>
            <p:ph type="body" idx="1"/>
          </p:nvPr>
        </p:nvSpPr>
        <p:spPr>
          <a:xfrm>
            <a:off x="323850" y="1052513"/>
            <a:ext cx="8642350" cy="4951412"/>
          </a:xfrm>
        </p:spPr>
        <p:txBody>
          <a:bodyPr/>
          <a:lstStyle/>
          <a:p>
            <a:pPr eaLnBrk="1" hangingPunct="1">
              <a:lnSpc>
                <a:spcPct val="80000"/>
              </a:lnSpc>
              <a:buFontTx/>
              <a:buNone/>
              <a:defRPr/>
            </a:pPr>
            <a:endParaRPr lang="en-US" altLang="zh-TW" sz="2400" b="1" u="sng" dirty="0">
              <a:solidFill>
                <a:srgbClr val="C00000"/>
              </a:solidFill>
              <a:latin typeface="Arial" panose="020B0604020202020204" pitchFamily="34" charset="0"/>
              <a:ea typeface="標楷體" panose="03000509000000000000" pitchFamily="65" charset="-120"/>
            </a:endParaRPr>
          </a:p>
          <a:p>
            <a:pPr>
              <a:lnSpc>
                <a:spcPct val="80000"/>
              </a:lnSpc>
              <a:defRPr/>
            </a:pPr>
            <a:r>
              <a:rPr lang="zh-TW" altLang="en-US" dirty="0">
                <a:solidFill>
                  <a:schemeClr val="tx1"/>
                </a:solidFill>
                <a:latin typeface="Arial" panose="020B0604020202020204" pitchFamily="34" charset="0"/>
                <a:ea typeface="標楷體" panose="03000509000000000000" pitchFamily="65" charset="-120"/>
              </a:rPr>
              <a:t>五年級學生申請全部學科跳級至國一總量管制學校審查及新生報到：</a:t>
            </a:r>
            <a:endParaRPr lang="en-US" altLang="zh-TW" dirty="0">
              <a:solidFill>
                <a:schemeClr val="tx1"/>
              </a:solidFill>
              <a:latin typeface="Arial" panose="020B0604020202020204" pitchFamily="34" charset="0"/>
              <a:ea typeface="標楷體" panose="03000509000000000000" pitchFamily="65" charset="-120"/>
            </a:endParaRPr>
          </a:p>
          <a:p>
            <a:pPr marL="0" indent="0">
              <a:lnSpc>
                <a:spcPct val="80000"/>
              </a:lnSpc>
              <a:buFontTx/>
              <a:buNone/>
              <a:defRPr/>
            </a:pPr>
            <a:endParaRPr lang="en-US" altLang="zh-TW" dirty="0">
              <a:solidFill>
                <a:schemeClr val="tx1"/>
              </a:solidFill>
              <a:latin typeface="Arial" panose="020B0604020202020204" pitchFamily="34" charset="0"/>
              <a:ea typeface="標楷體" panose="03000509000000000000" pitchFamily="65" charset="-120"/>
            </a:endParaRPr>
          </a:p>
          <a:p>
            <a:pPr>
              <a:lnSpc>
                <a:spcPts val="3200"/>
              </a:lnSpc>
              <a:spcAft>
                <a:spcPts val="600"/>
              </a:spcAft>
              <a:buFontTx/>
              <a:buNone/>
              <a:defRPr/>
            </a:pPr>
            <a:r>
              <a:rPr lang="en-US" altLang="zh-TW" dirty="0">
                <a:solidFill>
                  <a:srgbClr val="0000FF"/>
                </a:solidFill>
                <a:latin typeface="Arial" panose="020B0604020202020204" pitchFamily="34" charset="0"/>
                <a:ea typeface="標楷體" panose="03000509000000000000" pitchFamily="65" charset="-120"/>
              </a:rPr>
              <a:t>(2)</a:t>
            </a:r>
            <a:r>
              <a:rPr lang="zh-TW" altLang="en-US" dirty="0">
                <a:solidFill>
                  <a:srgbClr val="0000FF"/>
                </a:solidFill>
                <a:latin typeface="Arial" panose="020B0604020202020204" pitchFamily="34" charset="0"/>
                <a:ea typeface="標楷體" panose="03000509000000000000" pitchFamily="65" charset="-120"/>
              </a:rPr>
              <a:t>請上述通過全科跳級至國一之學生於</a:t>
            </a:r>
            <a:r>
              <a:rPr lang="zh-TW" altLang="zh-TW" dirty="0">
                <a:solidFill>
                  <a:srgbClr val="0000FF"/>
                </a:solidFill>
                <a:latin typeface="Arial" panose="020B0604020202020204" pitchFamily="34" charset="0"/>
                <a:ea typeface="標楷體" panose="03000509000000000000" pitchFamily="65" charset="-120"/>
              </a:rPr>
              <a:t>規定時間</a:t>
            </a:r>
            <a:r>
              <a:rPr lang="en-US" altLang="zh-TW" dirty="0">
                <a:solidFill>
                  <a:srgbClr val="0000FF"/>
                </a:solidFill>
                <a:latin typeface="Arial" panose="020B0604020202020204" pitchFamily="34" charset="0"/>
                <a:ea typeface="標楷體" panose="03000509000000000000" pitchFamily="65" charset="-120"/>
              </a:rPr>
              <a:t>(</a:t>
            </a:r>
            <a:r>
              <a:rPr lang="zh-TW" altLang="zh-TW" dirty="0">
                <a:solidFill>
                  <a:srgbClr val="0000FF"/>
                </a:solidFill>
                <a:latin typeface="Arial" panose="020B0604020202020204" pitchFamily="34" charset="0"/>
                <a:ea typeface="標楷體" panose="03000509000000000000" pitchFamily="65" charset="-120"/>
              </a:rPr>
              <a:t>將於</a:t>
            </a:r>
            <a:r>
              <a:rPr lang="zh-TW" altLang="en-US" dirty="0">
                <a:solidFill>
                  <a:srgbClr val="0000FF"/>
                </a:solidFill>
                <a:latin typeface="Arial" panose="020B0604020202020204" pitchFamily="34" charset="0"/>
                <a:ea typeface="標楷體" panose="03000509000000000000" pitchFamily="65" charset="-120"/>
              </a:rPr>
              <a:t>初選</a:t>
            </a:r>
            <a:r>
              <a:rPr lang="zh-TW" altLang="zh-TW" dirty="0">
                <a:solidFill>
                  <a:srgbClr val="0000FF"/>
                </a:solidFill>
                <a:latin typeface="Arial" panose="020B0604020202020204" pitchFamily="34" charset="0"/>
                <a:ea typeface="標楷體" panose="03000509000000000000" pitchFamily="65" charset="-120"/>
              </a:rPr>
              <a:t>報名時發放通知單</a:t>
            </a:r>
            <a:r>
              <a:rPr lang="en-US" altLang="zh-TW" dirty="0">
                <a:solidFill>
                  <a:srgbClr val="0000FF"/>
                </a:solidFill>
                <a:latin typeface="Arial" panose="020B0604020202020204" pitchFamily="34" charset="0"/>
                <a:ea typeface="標楷體" panose="03000509000000000000" pitchFamily="65" charset="-120"/>
              </a:rPr>
              <a:t>)</a:t>
            </a:r>
            <a:r>
              <a:rPr lang="zh-TW" altLang="en-US" dirty="0">
                <a:solidFill>
                  <a:srgbClr val="0000FF"/>
                </a:solidFill>
                <a:latin typeface="Arial" panose="020B0604020202020204" pitchFamily="34" charset="0"/>
                <a:ea typeface="標楷體" panose="03000509000000000000" pitchFamily="65" charset="-120"/>
              </a:rPr>
              <a:t>前至學校辦理新生報到。</a:t>
            </a:r>
            <a:endParaRPr lang="en-US" altLang="zh-TW" dirty="0">
              <a:solidFill>
                <a:srgbClr val="0000FF"/>
              </a:solidFill>
              <a:latin typeface="Arial" panose="020B0604020202020204" pitchFamily="34" charset="0"/>
              <a:ea typeface="標楷體" panose="03000509000000000000" pitchFamily="65" charset="-120"/>
            </a:endParaRPr>
          </a:p>
          <a:p>
            <a:pPr>
              <a:lnSpc>
                <a:spcPts val="3200"/>
              </a:lnSpc>
              <a:spcAft>
                <a:spcPts val="600"/>
              </a:spcAft>
              <a:buFontTx/>
              <a:buNone/>
              <a:defRPr/>
            </a:pPr>
            <a:endParaRPr lang="zh-TW" altLang="en-US" dirty="0">
              <a:solidFill>
                <a:srgbClr val="0000FF"/>
              </a:solidFill>
              <a:latin typeface="Arial" panose="020B0604020202020204" pitchFamily="34" charset="0"/>
              <a:ea typeface="標楷體" panose="03000509000000000000" pitchFamily="65" charset="-120"/>
            </a:endParaRPr>
          </a:p>
          <a:p>
            <a:pPr>
              <a:lnSpc>
                <a:spcPts val="3200"/>
              </a:lnSpc>
              <a:spcAft>
                <a:spcPts val="600"/>
              </a:spcAft>
              <a:buFontTx/>
              <a:buNone/>
              <a:defRPr/>
            </a:pPr>
            <a:r>
              <a:rPr lang="en-US" altLang="zh-TW" dirty="0">
                <a:solidFill>
                  <a:srgbClr val="0000FF"/>
                </a:solidFill>
                <a:latin typeface="Arial" panose="020B0604020202020204" pitchFamily="34" charset="0"/>
                <a:ea typeface="標楷體" panose="03000509000000000000" pitchFamily="65" charset="-120"/>
              </a:rPr>
              <a:t>(3)</a:t>
            </a:r>
            <a:r>
              <a:rPr lang="zh-TW" altLang="en-US" dirty="0">
                <a:solidFill>
                  <a:srgbClr val="0000FF"/>
                </a:solidFill>
                <a:latin typeface="Arial" panose="020B0604020202020204" pitchFamily="34" charset="0"/>
                <a:ea typeface="標楷體" panose="03000509000000000000" pitchFamily="65" charset="-120"/>
              </a:rPr>
              <a:t>未依上述時段辦理管制學校新生入學證件審查者，若屆時管制學校新生已額滿，將改分發至鄰近學校就讀。</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2226" name="內容版面配置區 2"/>
          <p:cNvSpPr>
            <a:spLocks noGrp="1"/>
          </p:cNvSpPr>
          <p:nvPr>
            <p:ph idx="1"/>
          </p:nvPr>
        </p:nvSpPr>
        <p:spPr>
          <a:xfrm>
            <a:off x="285750" y="2214563"/>
            <a:ext cx="8229600" cy="1543050"/>
          </a:xfrm>
        </p:spPr>
        <p:txBody>
          <a:bodyPr/>
          <a:lstStyle/>
          <a:p>
            <a:pPr algn="ctr">
              <a:buFontTx/>
              <a:buNone/>
            </a:pPr>
            <a:r>
              <a:rPr lang="en-US" altLang="zh-TW" sz="4000" b="1" dirty="0">
                <a:solidFill>
                  <a:schemeClr val="tx1"/>
                </a:solidFill>
              </a:rPr>
              <a:t>○ ○</a:t>
            </a:r>
            <a:r>
              <a:rPr lang="zh-TW" altLang="en-US" sz="4000" dirty="0">
                <a:solidFill>
                  <a:schemeClr val="tx1"/>
                </a:solidFill>
                <a:latin typeface="標楷體" panose="03000509000000000000" pitchFamily="65" charset="-120"/>
                <a:ea typeface="標楷體" panose="03000509000000000000" pitchFamily="65" charset="-120"/>
              </a:rPr>
              <a:t>國小</a:t>
            </a:r>
            <a:r>
              <a:rPr lang="en-US" altLang="zh-TW" sz="4000" u="sng" dirty="0">
                <a:solidFill>
                  <a:srgbClr val="0000FF"/>
                </a:solidFill>
                <a:latin typeface="標楷體" panose="03000509000000000000" pitchFamily="65" charset="-120"/>
                <a:ea typeface="標楷體" panose="03000509000000000000" pitchFamily="65" charset="-120"/>
              </a:rPr>
              <a:t>114</a:t>
            </a:r>
            <a:r>
              <a:rPr lang="zh-TW" altLang="en-US" sz="4000" u="sng" dirty="0">
                <a:solidFill>
                  <a:srgbClr val="0000FF"/>
                </a:solidFill>
                <a:latin typeface="標楷體" panose="03000509000000000000" pitchFamily="65" charset="-120"/>
                <a:ea typeface="標楷體" panose="03000509000000000000" pitchFamily="65" charset="-120"/>
              </a:rPr>
              <a:t>學年度</a:t>
            </a:r>
            <a:br>
              <a:rPr lang="zh-TW" altLang="en-US" sz="4000" dirty="0">
                <a:solidFill>
                  <a:schemeClr val="tx1"/>
                </a:solidFill>
                <a:latin typeface="標楷體" panose="03000509000000000000" pitchFamily="65" charset="-120"/>
                <a:ea typeface="標楷體" panose="03000509000000000000" pitchFamily="65" charset="-120"/>
              </a:rPr>
            </a:br>
            <a:r>
              <a:rPr lang="zh-TW" altLang="en-US" sz="4000" dirty="0">
                <a:solidFill>
                  <a:schemeClr val="tx1"/>
                </a:solidFill>
                <a:latin typeface="標楷體" panose="03000509000000000000" pitchFamily="65" charset="-120"/>
                <a:ea typeface="標楷體" panose="03000509000000000000" pitchFamily="65" charset="-120"/>
              </a:rPr>
              <a:t>接受縮短修業年限安置學生情形</a:t>
            </a:r>
            <a:endParaRPr lang="zh-TW" altLang="en-US" sz="4000" dirty="0">
              <a:solidFill>
                <a:schemeClr val="tx1"/>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4274" name="標題 2"/>
          <p:cNvSpPr>
            <a:spLocks noGrp="1"/>
          </p:cNvSpPr>
          <p:nvPr>
            <p:ph type="title"/>
          </p:nvPr>
        </p:nvSpPr>
        <p:spPr>
          <a:xfrm>
            <a:off x="461963" y="184610"/>
            <a:ext cx="8229600" cy="1008062"/>
          </a:xfrm>
        </p:spPr>
        <p:txBody>
          <a:bodyPr/>
          <a:lstStyle/>
          <a:p>
            <a:r>
              <a:rPr lang="zh-TW" altLang="en-US" dirty="0">
                <a:solidFill>
                  <a:schemeClr val="tx1"/>
                </a:solidFill>
                <a:latin typeface="標楷體" panose="03000509000000000000" pitchFamily="65" charset="-120"/>
                <a:ea typeface="標楷體" panose="03000509000000000000" pitchFamily="65" charset="-120"/>
              </a:rPr>
              <a:t>相關資源</a:t>
            </a:r>
          </a:p>
        </p:txBody>
      </p:sp>
      <p:pic>
        <p:nvPicPr>
          <p:cNvPr id="54275" name="內容版面配置區 6"/>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148013" y="2784475"/>
            <a:ext cx="2857500" cy="2857500"/>
          </a:xfrm>
        </p:spPr>
      </p:pic>
      <p:sp>
        <p:nvSpPr>
          <p:cNvPr id="5" name="標題 2"/>
          <p:cNvSpPr txBox="1">
            <a:spLocks/>
          </p:cNvSpPr>
          <p:nvPr/>
        </p:nvSpPr>
        <p:spPr>
          <a:xfrm>
            <a:off x="461963" y="1611313"/>
            <a:ext cx="8229600" cy="1150937"/>
          </a:xfrm>
          <a:prstGeom prst="rect">
            <a:avLst/>
          </a:prstGeom>
        </p:spPr>
        <p:txBody>
          <a:bodyPr anchor="ctr">
            <a:normAutofit lnSpcReduction="1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fontAlgn="auto">
              <a:spcAft>
                <a:spcPts val="0"/>
              </a:spcAft>
              <a:defRPr/>
            </a:pPr>
            <a:r>
              <a:rPr lang="zh-TW" altLang="en-US" sz="3500" dirty="0">
                <a:solidFill>
                  <a:schemeClr val="tx1"/>
                </a:solidFill>
                <a:latin typeface="標楷體" panose="03000509000000000000" pitchFamily="65" charset="-120"/>
                <a:ea typeface="標楷體" panose="03000509000000000000" pitchFamily="65" charset="-120"/>
              </a:rPr>
              <a:t>高雄市資優中心 </a:t>
            </a:r>
            <a:r>
              <a:rPr lang="en-US" altLang="zh-TW" sz="3500" dirty="0">
                <a:solidFill>
                  <a:schemeClr val="tx1"/>
                </a:solidFill>
                <a:latin typeface="標楷體" panose="03000509000000000000" pitchFamily="65" charset="-120"/>
                <a:ea typeface="標楷體" panose="03000509000000000000" pitchFamily="65" charset="-120"/>
              </a:rPr>
              <a:t>KRCGT </a:t>
            </a:r>
          </a:p>
          <a:p>
            <a:pPr fontAlgn="auto">
              <a:spcAft>
                <a:spcPts val="0"/>
              </a:spcAft>
              <a:defRPr/>
            </a:pPr>
            <a:r>
              <a:rPr kumimoji="0" lang="en-US" altLang="zh-TW" sz="3500" dirty="0">
                <a:solidFill>
                  <a:srgbClr val="0000FF"/>
                </a:solidFill>
                <a:latin typeface="Times New Roman" panose="02020603050405020304" pitchFamily="18" charset="0"/>
                <a:cs typeface="Times New Roman" panose="02020603050405020304" pitchFamily="18" charset="0"/>
                <a:hlinkClick r:id="rId3"/>
              </a:rPr>
              <a:t>http://class.kh.edu.tw/12821</a:t>
            </a:r>
            <a:endParaRPr kumimoji="0" lang="en-US" altLang="zh-TW" sz="3500" dirty="0">
              <a:solidFill>
                <a:srgbClr val="0000FF"/>
              </a:solidFill>
              <a:latin typeface="Times New Roman" panose="02020603050405020304" pitchFamily="18" charset="0"/>
              <a:cs typeface="Times New Roman" panose="02020603050405020304" pitchFamily="18" charset="0"/>
            </a:endParaRPr>
          </a:p>
          <a:p>
            <a:pPr fontAlgn="auto">
              <a:spcAft>
                <a:spcPts val="0"/>
              </a:spcAft>
              <a:defRPr/>
            </a:pPr>
            <a:endParaRPr kumimoji="0" lang="en-US" altLang="zh-TW" sz="3500" dirty="0">
              <a:solidFill>
                <a:srgbClr val="0000FF"/>
              </a:solidFill>
              <a:latin typeface="Times New Roman" panose="02020603050405020304" pitchFamily="18" charset="0"/>
              <a:cs typeface="Times New Roman" panose="02020603050405020304" pitchFamily="18" charset="0"/>
            </a:endParaRPr>
          </a:p>
          <a:p>
            <a:pPr fontAlgn="auto">
              <a:spcAft>
                <a:spcPts val="0"/>
              </a:spcAft>
              <a:defRPr/>
            </a:pPr>
            <a:endParaRPr kumimoji="0" lang="zh-TW" altLang="en-US" dirty="0">
              <a:solidFill>
                <a:schemeClr val="tx1"/>
              </a:solidFill>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55298" name="標題 2"/>
          <p:cNvSpPr>
            <a:spLocks noGrp="1"/>
          </p:cNvSpPr>
          <p:nvPr>
            <p:ph type="title"/>
          </p:nvPr>
        </p:nvSpPr>
        <p:spPr>
          <a:xfrm>
            <a:off x="461963" y="549275"/>
            <a:ext cx="8229600" cy="788988"/>
          </a:xfrm>
        </p:spPr>
        <p:txBody>
          <a:bodyPr/>
          <a:lstStyle/>
          <a:p>
            <a:r>
              <a:rPr lang="zh-TW" altLang="en-US">
                <a:solidFill>
                  <a:schemeClr val="tx1"/>
                </a:solidFill>
                <a:latin typeface="標楷體" panose="03000509000000000000" pitchFamily="65" charset="-120"/>
                <a:ea typeface="標楷體" panose="03000509000000000000" pitchFamily="65" charset="-120"/>
              </a:rPr>
              <a:t>相關資源</a:t>
            </a:r>
          </a:p>
        </p:txBody>
      </p:sp>
      <p:sp>
        <p:nvSpPr>
          <p:cNvPr id="55300" name="標題 2"/>
          <p:cNvSpPr txBox="1">
            <a:spLocks/>
          </p:cNvSpPr>
          <p:nvPr/>
        </p:nvSpPr>
        <p:spPr bwMode="auto">
          <a:xfrm>
            <a:off x="461963" y="1196975"/>
            <a:ext cx="82296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Blip>
                <a:blip r:embed="rId2"/>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2"/>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2"/>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2"/>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2"/>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2"/>
              </a:buBlip>
              <a:defRPr kumimoji="1" sz="2800">
                <a:solidFill>
                  <a:srgbClr val="0E1E20"/>
                </a:solidFill>
                <a:latin typeface="華康粗黑體(P)" pitchFamily="34" charset="-120"/>
                <a:ea typeface="華康粗黑體(P)" pitchFamily="34" charset="-120"/>
              </a:defRPr>
            </a:lvl9pPr>
          </a:lstStyle>
          <a:p>
            <a:pPr algn="ctr" eaLnBrk="1" hangingPunct="1">
              <a:spcBef>
                <a:spcPct val="0"/>
              </a:spcBef>
              <a:buFontTx/>
              <a:buNone/>
            </a:pPr>
            <a:r>
              <a:rPr lang="zh-TW" altLang="en-US" dirty="0">
                <a:solidFill>
                  <a:schemeClr val="tx1"/>
                </a:solidFill>
                <a:latin typeface="標楷體" panose="03000509000000000000" pitchFamily="65" charset="-120"/>
                <a:ea typeface="標楷體" panose="03000509000000000000" pitchFamily="65" charset="-120"/>
              </a:rPr>
              <a:t>高雄市資賦優異教育家長資源手冊</a:t>
            </a:r>
            <a:r>
              <a:rPr lang="en-US" altLang="zh-TW" sz="26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(11.15MB)</a:t>
            </a:r>
          </a:p>
          <a:p>
            <a:pPr algn="ctr" eaLnBrk="1" hangingPunct="1">
              <a:spcBef>
                <a:spcPct val="0"/>
              </a:spcBef>
              <a:buFontTx/>
              <a:buNone/>
            </a:pPr>
            <a:r>
              <a:rPr kumimoji="0" lang="en-US" altLang="zh-TW" sz="4400" dirty="0">
                <a:solidFill>
                  <a:srgbClr val="0000FF"/>
                </a:solidFill>
                <a:latin typeface="Times New Roman" panose="02020603050405020304" pitchFamily="18" charset="0"/>
                <a:ea typeface="新細明體" panose="02020500000000000000" pitchFamily="18" charset="-120"/>
                <a:cs typeface="Times New Roman" panose="02020603050405020304" pitchFamily="18" charset="0"/>
              </a:rPr>
              <a:t>https://class.kh.edu.tw/12821</a:t>
            </a:r>
            <a:endParaRPr kumimoji="0" lang="zh-TW" altLang="en-US" sz="4400" dirty="0">
              <a:solidFill>
                <a:srgbClr val="0000FF"/>
              </a:solidFill>
              <a:latin typeface="Times New Roman" panose="02020603050405020304" pitchFamily="18" charset="0"/>
              <a:ea typeface="新細明體" panose="02020500000000000000" pitchFamily="18" charset="-120"/>
              <a:cs typeface="Times New Roman" panose="02020603050405020304" pitchFamily="18" charset="0"/>
            </a:endParaRPr>
          </a:p>
        </p:txBody>
      </p:sp>
      <p:pic>
        <p:nvPicPr>
          <p:cNvPr id="4" name="內容版面配置區 3">
            <a:extLst>
              <a:ext uri="{FF2B5EF4-FFF2-40B4-BE49-F238E27FC236}">
                <a16:creationId xmlns:a16="http://schemas.microsoft.com/office/drawing/2014/main" id="{FF0FAC87-6DF9-4EFF-B7ED-E4BE514E8B66}"/>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756433" y="2472271"/>
            <a:ext cx="3631134" cy="3631134"/>
          </a:xfr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57188" y="357188"/>
            <a:ext cx="8429625" cy="1428750"/>
          </a:xfrm>
        </p:spPr>
        <p:txBody>
          <a:bodyPr/>
          <a:lstStyle/>
          <a:p>
            <a:pPr algn="l" eaLnBrk="1" hangingPunct="1"/>
            <a:r>
              <a:rPr lang="zh-TW" altLang="en-US">
                <a:solidFill>
                  <a:srgbClr val="0000FF"/>
                </a:solidFill>
                <a:latin typeface="標楷體" panose="03000509000000000000" pitchFamily="65" charset="-120"/>
                <a:ea typeface="標楷體" panose="03000509000000000000" pitchFamily="65" charset="-120"/>
              </a:rPr>
              <a:t>一、全部學科（學習領域）跳級</a:t>
            </a:r>
          </a:p>
        </p:txBody>
      </p:sp>
      <p:sp>
        <p:nvSpPr>
          <p:cNvPr id="8195" name="Rectangle 3"/>
          <p:cNvSpPr>
            <a:spLocks noGrp="1" noChangeArrowheads="1"/>
          </p:cNvSpPr>
          <p:nvPr>
            <p:ph type="body" idx="1"/>
          </p:nvPr>
        </p:nvSpPr>
        <p:spPr>
          <a:xfrm>
            <a:off x="500063" y="1628775"/>
            <a:ext cx="8143875" cy="4621213"/>
          </a:xfrm>
        </p:spPr>
        <p:txBody>
          <a:bodyPr/>
          <a:lstStyle/>
          <a:p>
            <a:pPr eaLnBrk="1" hangingPunct="1"/>
            <a:r>
              <a:rPr lang="zh-TW" altLang="en-US" sz="2400" dirty="0">
                <a:solidFill>
                  <a:schemeClr val="tx1"/>
                </a:solidFill>
                <a:latin typeface="標楷體" panose="03000509000000000000" pitchFamily="65" charset="-120"/>
                <a:ea typeface="標楷體" panose="03000509000000000000" pitchFamily="65" charset="-120"/>
              </a:rPr>
              <a:t>語文、數學、社會、自然、英語相關學科程度，超越同年級學生一個年級以上者，於學期結束時，跳越一個年級以上就讀。</a:t>
            </a:r>
          </a:p>
          <a:p>
            <a:pPr eaLnBrk="1" hangingPunct="1"/>
            <a:r>
              <a:rPr lang="zh-TW" altLang="en-US" sz="2400" dirty="0">
                <a:solidFill>
                  <a:schemeClr val="tx1"/>
                </a:solidFill>
                <a:latin typeface="標楷體" panose="03000509000000000000" pitchFamily="65" charset="-120"/>
                <a:ea typeface="標楷體" panose="03000509000000000000" pitchFamily="65" charset="-120"/>
              </a:rPr>
              <a:t>例如：</a:t>
            </a:r>
            <a:r>
              <a:rPr lang="en-US" altLang="zh-TW" sz="2400" u="sng" dirty="0">
                <a:solidFill>
                  <a:srgbClr val="0000FF"/>
                </a:solidFill>
                <a:latin typeface="標楷體" panose="03000509000000000000" pitchFamily="65" charset="-120"/>
                <a:ea typeface="標楷體" panose="03000509000000000000" pitchFamily="65" charset="-120"/>
              </a:rPr>
              <a:t>114</a:t>
            </a:r>
            <a:r>
              <a:rPr lang="zh-TW" altLang="en-US" sz="2400" u="sng" dirty="0">
                <a:solidFill>
                  <a:srgbClr val="0000FF"/>
                </a:solidFill>
                <a:latin typeface="標楷體" panose="03000509000000000000" pitchFamily="65" charset="-120"/>
                <a:ea typeface="標楷體" panose="03000509000000000000" pitchFamily="65" charset="-120"/>
              </a:rPr>
              <a:t>學年度</a:t>
            </a:r>
            <a:r>
              <a:rPr lang="zh-TW" altLang="en-US" sz="2400" dirty="0">
                <a:solidFill>
                  <a:schemeClr val="tx1"/>
                </a:solidFill>
                <a:latin typeface="標楷體" panose="03000509000000000000" pitchFamily="65" charset="-120"/>
                <a:ea typeface="標楷體" panose="03000509000000000000" pitchFamily="65" charset="-120"/>
              </a:rPr>
              <a:t>四年級學生通過五年級國語、數學、社會、自然、英語的成就測驗後，且其他學習領域（健康與體育、藝術、綜合活動）經學校進行量化及質性評量後，提交鑑輔會綜合研判，認定已達五年級程度，則於</a:t>
            </a:r>
            <a:r>
              <a:rPr lang="en-US" altLang="zh-TW" sz="2400" u="sng" dirty="0">
                <a:solidFill>
                  <a:srgbClr val="0000FF"/>
                </a:solidFill>
                <a:latin typeface="標楷體" panose="03000509000000000000" pitchFamily="65" charset="-120"/>
                <a:ea typeface="標楷體" panose="03000509000000000000" pitchFamily="65" charset="-120"/>
              </a:rPr>
              <a:t>115</a:t>
            </a:r>
            <a:r>
              <a:rPr lang="zh-TW" altLang="en-US" sz="2400" u="sng" dirty="0">
                <a:solidFill>
                  <a:srgbClr val="0000FF"/>
                </a:solidFill>
                <a:latin typeface="標楷體" panose="03000509000000000000" pitchFamily="65" charset="-120"/>
                <a:ea typeface="標楷體" panose="03000509000000000000" pitchFamily="65" charset="-120"/>
              </a:rPr>
              <a:t>學年度</a:t>
            </a:r>
            <a:r>
              <a:rPr lang="zh-TW" altLang="en-US" sz="2400" dirty="0">
                <a:solidFill>
                  <a:schemeClr val="tx1"/>
                </a:solidFill>
                <a:latin typeface="標楷體" panose="03000509000000000000" pitchFamily="65" charset="-120"/>
                <a:ea typeface="標楷體" panose="03000509000000000000" pitchFamily="65" charset="-120"/>
              </a:rPr>
              <a:t>可直接安置於六年級就讀。</a:t>
            </a:r>
          </a:p>
          <a:p>
            <a:r>
              <a:rPr lang="zh-TW" altLang="en-US" sz="2400" dirty="0">
                <a:solidFill>
                  <a:schemeClr val="tx1"/>
                </a:solidFill>
                <a:latin typeface="標楷體" panose="03000509000000000000" pitchFamily="65" charset="-120"/>
                <a:ea typeface="標楷體" panose="03000509000000000000" pitchFamily="65" charset="-120"/>
              </a:rPr>
              <a:t>成績評量方式：學生學籍狀態由註冊組加註</a:t>
            </a:r>
            <a:r>
              <a:rPr lang="en-US" altLang="zh-TW" sz="2400" dirty="0">
                <a:solidFill>
                  <a:schemeClr val="tx1"/>
                </a:solidFill>
                <a:latin typeface="標楷體" panose="03000509000000000000" pitchFamily="65" charset="-120"/>
                <a:ea typeface="標楷體" panose="03000509000000000000" pitchFamily="65" charset="-120"/>
              </a:rPr>
              <a:t>『</a:t>
            </a:r>
            <a:r>
              <a:rPr lang="zh-TW" altLang="en-US" sz="2400" dirty="0">
                <a:solidFill>
                  <a:schemeClr val="tx1"/>
                </a:solidFill>
                <a:latin typeface="標楷體" panose="03000509000000000000" pitchFamily="65" charset="-120"/>
                <a:ea typeface="標楷體" panose="03000509000000000000" pitchFamily="65" charset="-120"/>
              </a:rPr>
              <a:t>跳級生</a:t>
            </a:r>
            <a:r>
              <a:rPr lang="en-US" altLang="zh-TW" sz="2400" dirty="0">
                <a:solidFill>
                  <a:schemeClr val="tx1"/>
                </a:solidFill>
                <a:latin typeface="標楷體" panose="03000509000000000000" pitchFamily="65" charset="-120"/>
                <a:ea typeface="標楷體" panose="03000509000000000000" pitchFamily="65" charset="-120"/>
              </a:rPr>
              <a:t>』</a:t>
            </a:r>
            <a:r>
              <a:rPr lang="zh-TW" altLang="en-US" sz="2400" dirty="0">
                <a:solidFill>
                  <a:schemeClr val="tx1"/>
                </a:solidFill>
                <a:latin typeface="標楷體" panose="03000509000000000000" pitchFamily="65" charset="-120"/>
                <a:ea typeface="標楷體" panose="03000509000000000000" pitchFamily="65" charset="-120"/>
              </a:rPr>
              <a:t>，該年級成績不列入畢業總成績加權計算。</a:t>
            </a: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bg>
      <p:bgPr>
        <a:solidFill>
          <a:srgbClr val="FFFFCC"/>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93713" y="765175"/>
            <a:ext cx="8229600" cy="730250"/>
          </a:xfrm>
        </p:spPr>
        <p:txBody>
          <a:bodyPr/>
          <a:lstStyle/>
          <a:p>
            <a:pPr eaLnBrk="1" hangingPunct="1"/>
            <a:r>
              <a:rPr lang="zh-TW" altLang="en-US" sz="5400">
                <a:solidFill>
                  <a:srgbClr val="0000FF"/>
                </a:solidFill>
                <a:latin typeface="標楷體" panose="03000509000000000000" pitchFamily="65" charset="-120"/>
                <a:ea typeface="標楷體" panose="03000509000000000000" pitchFamily="65" charset="-120"/>
              </a:rPr>
              <a:t>諮詢專線</a:t>
            </a:r>
          </a:p>
        </p:txBody>
      </p:sp>
      <p:sp>
        <p:nvSpPr>
          <p:cNvPr id="28675" name="Rectangle 3"/>
          <p:cNvSpPr>
            <a:spLocks noGrp="1" noChangeArrowheads="1"/>
          </p:cNvSpPr>
          <p:nvPr>
            <p:ph type="body" idx="1"/>
          </p:nvPr>
        </p:nvSpPr>
        <p:spPr>
          <a:xfrm>
            <a:off x="899592" y="1857375"/>
            <a:ext cx="8136904" cy="2723753"/>
          </a:xfrm>
        </p:spPr>
        <p:txBody>
          <a:bodyPr/>
          <a:lstStyle/>
          <a:p>
            <a:pPr eaLnBrk="1" hangingPunct="1">
              <a:buFont typeface="Arial" charset="0"/>
              <a:buNone/>
              <a:defRPr/>
            </a:pPr>
            <a:r>
              <a:rPr lang="en-US" altLang="zh-TW" sz="3600" dirty="0">
                <a:solidFill>
                  <a:schemeClr val="tx1"/>
                </a:solidFill>
              </a:rPr>
              <a:t>○ ○</a:t>
            </a:r>
            <a:r>
              <a:rPr lang="zh-TW" altLang="en-US" sz="3600" b="1" dirty="0">
                <a:solidFill>
                  <a:schemeClr val="tx1"/>
                </a:solidFill>
                <a:latin typeface="標楷體" panose="03000509000000000000" pitchFamily="65" charset="-120"/>
                <a:ea typeface="標楷體" panose="03000509000000000000" pitchFamily="65" charset="-120"/>
              </a:rPr>
              <a:t>國小輔導處</a:t>
            </a:r>
          </a:p>
          <a:p>
            <a:pPr eaLnBrk="1" hangingPunct="1">
              <a:buFont typeface="Arial" charset="0"/>
              <a:buNone/>
              <a:defRPr/>
            </a:pPr>
            <a:r>
              <a:rPr lang="zh-TW" altLang="en-US" sz="3600" dirty="0">
                <a:solidFill>
                  <a:schemeClr val="tx1"/>
                </a:solidFill>
                <a:latin typeface="+mj-lt"/>
                <a:ea typeface="標楷體" pitchFamily="65" charset="-120"/>
              </a:rPr>
              <a:t>電話：</a:t>
            </a:r>
            <a:endParaRPr lang="en-US" altLang="zh-TW" sz="3600" dirty="0">
              <a:solidFill>
                <a:schemeClr val="tx1"/>
              </a:solidFill>
              <a:latin typeface="+mj-lt"/>
              <a:ea typeface="標楷體" pitchFamily="65" charset="-120"/>
            </a:endParaRPr>
          </a:p>
          <a:p>
            <a:pPr eaLnBrk="1" hangingPunct="1">
              <a:buFont typeface="Arial" charset="0"/>
              <a:buNone/>
              <a:defRPr/>
            </a:pPr>
            <a:r>
              <a:rPr lang="zh-TW" altLang="en-US" sz="2400" dirty="0">
                <a:solidFill>
                  <a:schemeClr val="tx1"/>
                </a:solidFill>
                <a:latin typeface="+mj-lt"/>
                <a:ea typeface="標楷體" pitchFamily="65" charset="-120"/>
              </a:rPr>
              <a:t>如簡章、相關表件及期程有異動情形，以「高雄市資賦優異</a:t>
            </a:r>
          </a:p>
          <a:p>
            <a:pPr eaLnBrk="1" hangingPunct="1">
              <a:buFont typeface="Arial" charset="0"/>
              <a:buNone/>
              <a:defRPr/>
            </a:pPr>
            <a:r>
              <a:rPr lang="zh-TW" altLang="en-US" sz="2400" dirty="0">
                <a:solidFill>
                  <a:schemeClr val="tx1"/>
                </a:solidFill>
                <a:latin typeface="+mj-lt"/>
                <a:ea typeface="標楷體" pitchFamily="65" charset="-120"/>
              </a:rPr>
              <a:t>鑑定安置資訊網」（</a:t>
            </a:r>
            <a:r>
              <a:rPr lang="en-US" altLang="zh-TW" sz="2400" dirty="0">
                <a:solidFill>
                  <a:schemeClr val="tx1"/>
                </a:solidFill>
                <a:latin typeface="+mj-lt"/>
                <a:ea typeface="標楷體" pitchFamily="65" charset="-120"/>
              </a:rPr>
              <a:t>https://gift.spec.kh.edu.tw/</a:t>
            </a:r>
            <a:r>
              <a:rPr lang="zh-TW" altLang="en-US" sz="2400" dirty="0">
                <a:solidFill>
                  <a:schemeClr val="tx1"/>
                </a:solidFill>
                <a:latin typeface="+mj-lt"/>
                <a:ea typeface="標楷體" pitchFamily="65" charset="-120"/>
              </a:rPr>
              <a:t>）最新消息</a:t>
            </a:r>
            <a:endParaRPr lang="en-US" altLang="zh-TW" sz="2400" dirty="0">
              <a:solidFill>
                <a:schemeClr val="tx1"/>
              </a:solidFill>
              <a:latin typeface="+mj-lt"/>
              <a:ea typeface="標楷體" pitchFamily="65" charset="-120"/>
            </a:endParaRPr>
          </a:p>
          <a:p>
            <a:pPr eaLnBrk="1" hangingPunct="1">
              <a:buFont typeface="Arial" charset="0"/>
              <a:buNone/>
              <a:defRPr/>
            </a:pPr>
            <a:r>
              <a:rPr lang="zh-TW" altLang="en-US" sz="2400" dirty="0">
                <a:solidFill>
                  <a:schemeClr val="tx1"/>
                </a:solidFill>
                <a:latin typeface="+mj-lt"/>
                <a:ea typeface="標楷體" pitchFamily="65" charset="-120"/>
              </a:rPr>
              <a:t>內容為主。</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bg>
      <p:bgPr>
        <a:solidFill>
          <a:srgbClr val="FFFFCC"/>
        </a:solidFill>
        <a:effectLst/>
      </p:bgPr>
    </p:bg>
    <p:spTree>
      <p:nvGrpSpPr>
        <p:cNvPr id="1" name=""/>
        <p:cNvGrpSpPr/>
        <p:nvPr/>
      </p:nvGrpSpPr>
      <p:grpSpPr>
        <a:xfrm>
          <a:off x="0" y="0"/>
          <a:ext cx="0" cy="0"/>
          <a:chOff x="0" y="0"/>
          <a:chExt cx="0" cy="0"/>
        </a:xfrm>
      </p:grpSpPr>
      <p:sp>
        <p:nvSpPr>
          <p:cNvPr id="58370" name="Rectangle 4"/>
          <p:cNvSpPr>
            <a:spLocks noChangeArrowheads="1"/>
          </p:cNvSpPr>
          <p:nvPr/>
        </p:nvSpPr>
        <p:spPr bwMode="auto">
          <a:xfrm>
            <a:off x="2411413" y="1196975"/>
            <a:ext cx="5256212" cy="311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br>
              <a:rPr lang="en-US" altLang="zh-TW" sz="6600">
                <a:solidFill>
                  <a:srgbClr val="800080"/>
                </a:solidFill>
                <a:latin typeface="華康流隸體" pitchFamily="65" charset="-120"/>
                <a:ea typeface="華康流隸體" pitchFamily="65" charset="-120"/>
              </a:rPr>
            </a:br>
            <a:br>
              <a:rPr lang="en-US" altLang="zh-TW" sz="6600">
                <a:solidFill>
                  <a:srgbClr val="800080"/>
                </a:solidFill>
                <a:latin typeface="華康流隸體" pitchFamily="65" charset="-120"/>
                <a:ea typeface="華康流隸體" pitchFamily="65" charset="-120"/>
              </a:rPr>
            </a:br>
            <a:endParaRPr lang="en-US" altLang="zh-TW" sz="6600">
              <a:solidFill>
                <a:srgbClr val="800080"/>
              </a:solidFill>
              <a:latin typeface="華康流隸體" pitchFamily="65" charset="-120"/>
              <a:ea typeface="華康流隸體" pitchFamily="65" charset="-120"/>
            </a:endParaRPr>
          </a:p>
        </p:txBody>
      </p:sp>
      <p:sp>
        <p:nvSpPr>
          <p:cNvPr id="58371" name="WordArt 8"/>
          <p:cNvSpPr>
            <a:spLocks noChangeArrowheads="1" noChangeShapeType="1" noTextEdit="1"/>
          </p:cNvSpPr>
          <p:nvPr/>
        </p:nvSpPr>
        <p:spPr bwMode="auto">
          <a:xfrm>
            <a:off x="2000250" y="1571625"/>
            <a:ext cx="5903913" cy="1800225"/>
          </a:xfrm>
          <a:prstGeom prst="rect">
            <a:avLst/>
          </a:prstGeom>
        </p:spPr>
        <p:txBody>
          <a:bodyPr wrap="none" fromWordArt="1">
            <a:prstTxWarp prst="textPlain">
              <a:avLst>
                <a:gd name="adj" fmla="val 50000"/>
              </a:avLst>
            </a:prstTxWarp>
          </a:bodyPr>
          <a:lstStyle/>
          <a:p>
            <a:pPr algn="ctr"/>
            <a:r>
              <a:rPr lang="en-US" altLang="zh-TW" sz="3600" kern="10">
                <a:ln w="12700">
                  <a:solidFill>
                    <a:srgbClr val="224B50"/>
                  </a:solidFill>
                  <a:round/>
                  <a:headEnd/>
                  <a:tailEnd/>
                </a:ln>
                <a:blipFill dpi="0" rotWithShape="1">
                  <a:blip r:embed="rId4"/>
                  <a:srcRect/>
                  <a:tile tx="0" ty="0" sx="100000" sy="100000" flip="none" algn="tl"/>
                </a:blipFill>
                <a:effectLst>
                  <a:outerShdw dist="35921" dir="2700000" sy="50000" kx="2115830" algn="bl" rotWithShape="0">
                    <a:srgbClr val="C0C0C0">
                      <a:alpha val="79999"/>
                    </a:srgbClr>
                  </a:outerShdw>
                </a:effectLst>
                <a:latin typeface="華康流隸體"/>
              </a:rPr>
              <a:t>Q &amp; A </a:t>
            </a:r>
            <a:endParaRPr lang="zh-TW" altLang="en-US" sz="3600" kern="10">
              <a:ln w="12700">
                <a:solidFill>
                  <a:srgbClr val="224B50"/>
                </a:solidFill>
                <a:round/>
                <a:headEnd/>
                <a:tailEnd/>
              </a:ln>
              <a:blipFill dpi="0" rotWithShape="1">
                <a:blip r:embed="rId4"/>
                <a:srcRect/>
                <a:tile tx="0" ty="0" sx="100000" sy="100000" flip="none" algn="tl"/>
              </a:blipFill>
              <a:effectLst>
                <a:outerShdw dist="35921" dir="2700000" sy="50000" kx="2115830" algn="bl" rotWithShape="0">
                  <a:srgbClr val="C0C0C0">
                    <a:alpha val="79999"/>
                  </a:srgbClr>
                </a:outerShdw>
              </a:effectLst>
              <a:latin typeface="華康流隸體"/>
            </a:endParaRPr>
          </a:p>
        </p:txBody>
      </p:sp>
      <p:sp>
        <p:nvSpPr>
          <p:cNvPr id="58372" name="Rectangle 3"/>
          <p:cNvSpPr txBox="1">
            <a:spLocks noChangeArrowheads="1"/>
          </p:cNvSpPr>
          <p:nvPr/>
        </p:nvSpPr>
        <p:spPr bwMode="auto">
          <a:xfrm>
            <a:off x="2843213" y="3709988"/>
            <a:ext cx="3889375" cy="97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buFontTx/>
              <a:buNone/>
            </a:pPr>
            <a:r>
              <a:rPr lang="zh-TW" altLang="en-US" sz="3600">
                <a:solidFill>
                  <a:srgbClr val="0000FF"/>
                </a:solidFill>
                <a:latin typeface="標楷體" panose="03000509000000000000" pitchFamily="65" charset="-120"/>
                <a:ea typeface="標楷體" panose="03000509000000000000" pitchFamily="65" charset="-120"/>
              </a:rPr>
              <a:t>歡迎踴躍發言指教</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95288" y="836613"/>
            <a:ext cx="8229600" cy="606425"/>
          </a:xfrm>
        </p:spPr>
        <p:txBody>
          <a:bodyPr/>
          <a:lstStyle/>
          <a:p>
            <a:pPr eaLnBrk="1" hangingPunct="1"/>
            <a:r>
              <a:rPr lang="zh-TW" altLang="en-US">
                <a:solidFill>
                  <a:srgbClr val="0000FF"/>
                </a:solidFill>
                <a:latin typeface="標楷體" panose="03000509000000000000" pitchFamily="65" charset="-120"/>
                <a:ea typeface="標楷體" panose="03000509000000000000" pitchFamily="65" charset="-120"/>
              </a:rPr>
              <a:t>二、部分學科（學習領域）跳級</a:t>
            </a:r>
          </a:p>
        </p:txBody>
      </p:sp>
      <p:sp>
        <p:nvSpPr>
          <p:cNvPr id="10243" name="Rectangle 3"/>
          <p:cNvSpPr>
            <a:spLocks noGrp="1" noChangeArrowheads="1"/>
          </p:cNvSpPr>
          <p:nvPr>
            <p:ph type="body" idx="1"/>
          </p:nvPr>
        </p:nvSpPr>
        <p:spPr>
          <a:xfrm>
            <a:off x="468313" y="1916113"/>
            <a:ext cx="8186737" cy="4525962"/>
          </a:xfrm>
        </p:spPr>
        <p:txBody>
          <a:bodyPr/>
          <a:lstStyle/>
          <a:p>
            <a:pPr eaLnBrk="1" hangingPunct="1"/>
            <a:r>
              <a:rPr lang="zh-TW" altLang="en-US" dirty="0">
                <a:solidFill>
                  <a:schemeClr val="tx1"/>
                </a:solidFill>
                <a:latin typeface="標楷體" panose="03000509000000000000" pitchFamily="65" charset="-120"/>
                <a:ea typeface="標楷體" panose="03000509000000000000" pitchFamily="65" charset="-120"/>
              </a:rPr>
              <a:t>將就讀教育階段內應修習之課程，以少於一般學生修業時間部分學科（學習領域）跳級完成。</a:t>
            </a:r>
          </a:p>
          <a:p>
            <a:pPr eaLnBrk="1" hangingPunct="1"/>
            <a:r>
              <a:rPr lang="zh-TW" altLang="en-US" dirty="0">
                <a:solidFill>
                  <a:schemeClr val="tx1"/>
                </a:solidFill>
                <a:latin typeface="標楷體" panose="03000509000000000000" pitchFamily="65" charset="-120"/>
                <a:ea typeface="標楷體" panose="03000509000000000000" pitchFamily="65" charset="-120"/>
              </a:rPr>
              <a:t>例如：</a:t>
            </a:r>
            <a:r>
              <a:rPr lang="en-US" altLang="zh-TW" u="sng" dirty="0">
                <a:solidFill>
                  <a:srgbClr val="0000FF"/>
                </a:solidFill>
                <a:latin typeface="標楷體" panose="03000509000000000000" pitchFamily="65" charset="-120"/>
                <a:ea typeface="標楷體" panose="03000509000000000000" pitchFamily="65" charset="-120"/>
              </a:rPr>
              <a:t>114</a:t>
            </a:r>
            <a:r>
              <a:rPr lang="zh-TW" altLang="en-US" u="sng" dirty="0">
                <a:solidFill>
                  <a:srgbClr val="0000FF"/>
                </a:solidFill>
                <a:latin typeface="標楷體" panose="03000509000000000000" pitchFamily="65" charset="-120"/>
                <a:ea typeface="標楷體" panose="03000509000000000000" pitchFamily="65" charset="-120"/>
              </a:rPr>
              <a:t>學年度</a:t>
            </a:r>
            <a:r>
              <a:rPr lang="zh-TW" altLang="en-US" dirty="0">
                <a:solidFill>
                  <a:schemeClr val="tx1"/>
                </a:solidFill>
                <a:latin typeface="標楷體" panose="03000509000000000000" pitchFamily="65" charset="-120"/>
                <a:ea typeface="標楷體" panose="03000509000000000000" pitchFamily="65" charset="-120"/>
              </a:rPr>
              <a:t>四年級學生，在通過五年級英語成就測驗後，當</a:t>
            </a:r>
            <a:r>
              <a:rPr lang="en-US" altLang="zh-TW" u="sng" dirty="0">
                <a:solidFill>
                  <a:srgbClr val="0000FF"/>
                </a:solidFill>
                <a:latin typeface="標楷體" panose="03000509000000000000" pitchFamily="65" charset="-120"/>
                <a:ea typeface="標楷體" panose="03000509000000000000" pitchFamily="65" charset="-120"/>
              </a:rPr>
              <a:t>115</a:t>
            </a:r>
            <a:r>
              <a:rPr lang="zh-TW" altLang="en-US" u="sng" dirty="0">
                <a:solidFill>
                  <a:srgbClr val="0000FF"/>
                </a:solidFill>
                <a:latin typeface="標楷體" panose="03000509000000000000" pitchFamily="65" charset="-120"/>
                <a:ea typeface="標楷體" panose="03000509000000000000" pitchFamily="65" charset="-120"/>
              </a:rPr>
              <a:t>學年度</a:t>
            </a:r>
            <a:r>
              <a:rPr lang="zh-TW" altLang="en-US" dirty="0">
                <a:solidFill>
                  <a:schemeClr val="tx1"/>
                </a:solidFill>
                <a:latin typeface="標楷體" panose="03000509000000000000" pitchFamily="65" charset="-120"/>
                <a:ea typeface="標楷體" panose="03000509000000000000" pitchFamily="65" charset="-120"/>
              </a:rPr>
              <a:t>升上五年級時，英語就可以直接到六年級上課。 </a:t>
            </a:r>
          </a:p>
          <a:p>
            <a:r>
              <a:rPr lang="zh-TW" altLang="en-US" dirty="0">
                <a:solidFill>
                  <a:schemeClr val="tx1"/>
                </a:solidFill>
                <a:latin typeface="標楷體" panose="03000509000000000000" pitchFamily="65" charset="-120"/>
                <a:ea typeface="標楷體" panose="03000509000000000000" pitchFamily="65" charset="-120"/>
              </a:rPr>
              <a:t>成績評量方式：學生該科因跳級而無修習之學期成績由註冊組設定</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跳級</a:t>
            </a:r>
            <a:r>
              <a:rPr lang="en-US" altLang="zh-TW" dirty="0">
                <a:solidFill>
                  <a:schemeClr val="tx1"/>
                </a:solidFill>
                <a:latin typeface="標楷體" panose="03000509000000000000" pitchFamily="65" charset="-120"/>
                <a:ea typeface="標楷體" panose="03000509000000000000" pitchFamily="65" charset="-120"/>
              </a:rPr>
              <a:t>』</a:t>
            </a:r>
            <a:r>
              <a:rPr lang="zh-TW" altLang="en-US" dirty="0">
                <a:solidFill>
                  <a:schemeClr val="tx1"/>
                </a:solidFill>
                <a:latin typeface="標楷體" panose="03000509000000000000" pitchFamily="65" charset="-120"/>
                <a:ea typeface="標楷體" panose="03000509000000000000" pitchFamily="65" charset="-120"/>
              </a:rPr>
              <a:t>，於學籍自然升至該年級時再將跳級科目成績補登錄。</a:t>
            </a:r>
          </a:p>
          <a:p>
            <a:pPr eaLnBrk="1" hangingPunct="1">
              <a:buFontTx/>
              <a:buNone/>
            </a:pPr>
            <a:endParaRPr lang="zh-TW" altLang="en-US" b="1" dirty="0">
              <a:solidFill>
                <a:srgbClr val="CC0000"/>
              </a:solidFill>
              <a:latin typeface="標楷體" panose="03000509000000000000" pitchFamily="65" charset="-120"/>
              <a:ea typeface="標楷體" panose="03000509000000000000" pitchFamily="65" charset="-120"/>
            </a:endParaRPr>
          </a:p>
          <a:p>
            <a:pPr eaLnBrk="1" hangingPunct="1">
              <a:buFontTx/>
              <a:buNone/>
            </a:pPr>
            <a:endParaRPr lang="zh-TW" altLang="en-US" sz="3200" b="1" dirty="0">
              <a:solidFill>
                <a:srgbClr val="224B50"/>
              </a:solidFill>
              <a:latin typeface="標楷體" panose="03000509000000000000" pitchFamily="65" charset="-120"/>
              <a:ea typeface="標楷體" panose="03000509000000000000" pitchFamily="65" charset="-120"/>
            </a:endParaRPr>
          </a:p>
        </p:txBody>
      </p:sp>
      <p:sp>
        <p:nvSpPr>
          <p:cNvPr id="10244" name="AutoShape 4" descr="02%A4%C0%B9j%BDu%2F33%A4%DF%B0%CA%B5e2%2F31%2Egif">
            <a:hlinkClick r:id="rId3"/>
          </p:cNvPr>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Blip>
                <a:blip r:embed="rId4"/>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4"/>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4"/>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4"/>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4"/>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4"/>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4"/>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4"/>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4"/>
              </a:buBlip>
              <a:defRPr kumimoji="1" sz="2800">
                <a:solidFill>
                  <a:srgbClr val="0E1E20"/>
                </a:solidFill>
                <a:latin typeface="華康粗黑體(P)" pitchFamily="34" charset="-120"/>
                <a:ea typeface="華康粗黑體(P)" pitchFamily="34" charset="-120"/>
              </a:defRPr>
            </a:lvl9pPr>
          </a:lstStyle>
          <a:p>
            <a:pPr eaLnBrk="1" hangingPunct="1">
              <a:spcBef>
                <a:spcPct val="0"/>
              </a:spcBef>
              <a:buFontTx/>
              <a:buNone/>
            </a:pPr>
            <a:endParaRPr lang="zh-TW" altLang="en-US" sz="1800">
              <a:solidFill>
                <a:schemeClr val="tx1"/>
              </a:solidFill>
              <a:latin typeface="Arial" panose="020B0604020202020204" pitchFamily="34" charset="0"/>
              <a:ea typeface="新細明體" panose="02020500000000000000" pitchFamily="18" charset="-12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68313" y="404813"/>
            <a:ext cx="8143875" cy="1125537"/>
          </a:xfrm>
        </p:spPr>
        <p:txBody>
          <a:bodyPr/>
          <a:lstStyle/>
          <a:p>
            <a:pPr eaLnBrk="1" hangingPunct="1">
              <a:lnSpc>
                <a:spcPct val="90000"/>
              </a:lnSpc>
            </a:pPr>
            <a:r>
              <a:rPr lang="zh-TW" altLang="en-US" dirty="0">
                <a:solidFill>
                  <a:srgbClr val="0000FF"/>
                </a:solidFill>
                <a:latin typeface="標楷體" panose="03000509000000000000" pitchFamily="65" charset="-120"/>
                <a:ea typeface="標楷體" panose="03000509000000000000" pitchFamily="65" charset="-120"/>
              </a:rPr>
              <a:t>三、</a:t>
            </a:r>
            <a:r>
              <a:rPr kumimoji="0" lang="zh-TW" altLang="zh-TW" sz="3600" b="1" dirty="0">
                <a:solidFill>
                  <a:srgbClr val="0000FF"/>
                </a:solidFill>
                <a:ea typeface="標楷體" pitchFamily="65" charset="-120"/>
              </a:rPr>
              <a:t>部分或全部學習領域</a:t>
            </a:r>
            <a:r>
              <a:rPr kumimoji="0" lang="en-US" altLang="zh-TW" sz="3600" b="1" dirty="0">
                <a:solidFill>
                  <a:srgbClr val="0000FF"/>
                </a:solidFill>
                <a:ea typeface="標楷體" pitchFamily="65" charset="-120"/>
              </a:rPr>
              <a:t>(</a:t>
            </a:r>
            <a:r>
              <a:rPr kumimoji="0" lang="zh-TW" altLang="zh-TW" sz="3600" b="1" dirty="0">
                <a:solidFill>
                  <a:srgbClr val="0000FF"/>
                </a:solidFill>
                <a:ea typeface="標楷體" pitchFamily="65" charset="-120"/>
              </a:rPr>
              <a:t>科目</a:t>
            </a:r>
            <a:r>
              <a:rPr kumimoji="0" lang="en-US" altLang="zh-TW" sz="3600" b="1" dirty="0">
                <a:solidFill>
                  <a:srgbClr val="0000FF"/>
                </a:solidFill>
                <a:ea typeface="標楷體" pitchFamily="65" charset="-120"/>
              </a:rPr>
              <a:t>)</a:t>
            </a:r>
            <a:r>
              <a:rPr kumimoji="0" lang="zh-TW" altLang="zh-TW" sz="3600" b="1" dirty="0">
                <a:solidFill>
                  <a:srgbClr val="0000FF"/>
                </a:solidFill>
                <a:ea typeface="標楷體" pitchFamily="65" charset="-120"/>
              </a:rPr>
              <a:t>免修</a:t>
            </a:r>
            <a:br>
              <a:rPr kumimoji="0" lang="zh-TW" altLang="en-US" sz="3600" b="1" dirty="0">
                <a:solidFill>
                  <a:srgbClr val="0000FF"/>
                </a:solidFill>
                <a:ea typeface="標楷體" pitchFamily="65" charset="-120"/>
              </a:rPr>
            </a:br>
            <a:endParaRPr lang="zh-TW" altLang="en-US" sz="3600" dirty="0">
              <a:solidFill>
                <a:srgbClr val="0000FF"/>
              </a:solidFill>
              <a:latin typeface="標楷體" panose="03000509000000000000" pitchFamily="65" charset="-120"/>
              <a:ea typeface="標楷體" panose="03000509000000000000" pitchFamily="65" charset="-120"/>
            </a:endParaRPr>
          </a:p>
        </p:txBody>
      </p:sp>
      <p:sp>
        <p:nvSpPr>
          <p:cNvPr id="12291" name="Rectangle 3"/>
          <p:cNvSpPr>
            <a:spLocks noGrp="1" noChangeArrowheads="1"/>
          </p:cNvSpPr>
          <p:nvPr>
            <p:ph type="body" idx="1"/>
          </p:nvPr>
        </p:nvSpPr>
        <p:spPr>
          <a:xfrm>
            <a:off x="539750" y="1628775"/>
            <a:ext cx="8604250" cy="4537075"/>
          </a:xfrm>
        </p:spPr>
        <p:txBody>
          <a:bodyPr/>
          <a:lstStyle/>
          <a:p>
            <a:pPr eaLnBrk="1" hangingPunct="1">
              <a:lnSpc>
                <a:spcPct val="110000"/>
              </a:lnSpc>
            </a:pPr>
            <a:r>
              <a:rPr lang="zh-TW" altLang="en-US" sz="2600" dirty="0">
                <a:solidFill>
                  <a:schemeClr val="tx1"/>
                </a:solidFill>
                <a:latin typeface="標楷體" panose="03000509000000000000" pitchFamily="65" charset="-120"/>
                <a:ea typeface="標楷體" panose="03000509000000000000" pitchFamily="65" charset="-120"/>
              </a:rPr>
              <a:t>某學科（學習領域）之學業成就具有高一年級以上程度者，在原校該教育階段可免修該課程。</a:t>
            </a:r>
          </a:p>
          <a:p>
            <a:pPr eaLnBrk="1" hangingPunct="1">
              <a:lnSpc>
                <a:spcPct val="110000"/>
              </a:lnSpc>
            </a:pPr>
            <a:r>
              <a:rPr lang="zh-TW" altLang="en-US" sz="2600" dirty="0">
                <a:solidFill>
                  <a:schemeClr val="tx1"/>
                </a:solidFill>
                <a:latin typeface="標楷體" panose="03000509000000000000" pitchFamily="65" charset="-120"/>
                <a:ea typeface="標楷體" panose="03000509000000000000" pitchFamily="65" charset="-120"/>
              </a:rPr>
              <a:t>例如：</a:t>
            </a:r>
            <a:r>
              <a:rPr lang="en-US" altLang="zh-TW" sz="2600" u="sng" dirty="0">
                <a:solidFill>
                  <a:srgbClr val="0000FF"/>
                </a:solidFill>
                <a:latin typeface="標楷體" panose="03000509000000000000" pitchFamily="65" charset="-120"/>
                <a:ea typeface="標楷體" panose="03000509000000000000" pitchFamily="65" charset="-120"/>
              </a:rPr>
              <a:t>114</a:t>
            </a:r>
            <a:r>
              <a:rPr lang="zh-TW" altLang="en-US" sz="2600" u="sng" dirty="0">
                <a:solidFill>
                  <a:srgbClr val="0000FF"/>
                </a:solidFill>
                <a:latin typeface="標楷體" panose="03000509000000000000" pitchFamily="65" charset="-120"/>
                <a:ea typeface="標楷體" panose="03000509000000000000" pitchFamily="65" charset="-120"/>
              </a:rPr>
              <a:t>學年度</a:t>
            </a:r>
            <a:r>
              <a:rPr lang="zh-TW" altLang="en-US" sz="2600" dirty="0">
                <a:solidFill>
                  <a:schemeClr val="tx1"/>
                </a:solidFill>
                <a:latin typeface="標楷體" panose="03000509000000000000" pitchFamily="65" charset="-120"/>
                <a:ea typeface="標楷體" panose="03000509000000000000" pitchFamily="65" charset="-120"/>
              </a:rPr>
              <a:t>四年級學生通過五年級英語的成就測驗後，</a:t>
            </a:r>
            <a:r>
              <a:rPr lang="en-US" altLang="zh-TW" sz="2600" u="sng" dirty="0">
                <a:solidFill>
                  <a:srgbClr val="0000FF"/>
                </a:solidFill>
                <a:latin typeface="標楷體" panose="03000509000000000000" pitchFamily="65" charset="-120"/>
                <a:ea typeface="標楷體" panose="03000509000000000000" pitchFamily="65" charset="-120"/>
              </a:rPr>
              <a:t>115</a:t>
            </a:r>
            <a:r>
              <a:rPr lang="zh-TW" altLang="en-US" sz="2600" u="sng" dirty="0">
                <a:solidFill>
                  <a:srgbClr val="0000FF"/>
                </a:solidFill>
                <a:latin typeface="標楷體" panose="03000509000000000000" pitchFamily="65" charset="-120"/>
                <a:ea typeface="標楷體" panose="03000509000000000000" pitchFamily="65" charset="-120"/>
              </a:rPr>
              <a:t>學年度</a:t>
            </a:r>
            <a:r>
              <a:rPr lang="zh-TW" altLang="en-US" sz="2600" dirty="0">
                <a:solidFill>
                  <a:schemeClr val="tx1"/>
                </a:solidFill>
                <a:latin typeface="標楷體" panose="03000509000000000000" pitchFamily="65" charset="-120"/>
                <a:ea typeface="標楷體" panose="03000509000000000000" pitchFamily="65" charset="-120"/>
              </a:rPr>
              <a:t>五年級英語課程得以免修，利用英語免修之時間，進行英語或其他學科加深加廣的學習。</a:t>
            </a:r>
          </a:p>
          <a:p>
            <a:r>
              <a:rPr lang="zh-TW" altLang="en-US" sz="2600" u="sng" dirty="0">
                <a:solidFill>
                  <a:srgbClr val="0000FF"/>
                </a:solidFill>
                <a:latin typeface="標楷體" panose="03000509000000000000" pitchFamily="65" charset="-120"/>
                <a:ea typeface="標楷體" panose="03000509000000000000" pitchFamily="65" charset="-120"/>
              </a:rPr>
              <a:t>學習場地以在校內為限，師資及鐘點費由家長自聘、自付。 </a:t>
            </a:r>
          </a:p>
          <a:p>
            <a:r>
              <a:rPr lang="zh-TW" altLang="en-US" sz="2600" dirty="0">
                <a:solidFill>
                  <a:schemeClr val="tx1"/>
                </a:solidFill>
                <a:latin typeface="標楷體" panose="03000509000000000000" pitchFamily="65" charset="-120"/>
                <a:ea typeface="標楷體" panose="03000509000000000000" pitchFamily="65" charset="-120"/>
              </a:rPr>
              <a:t>成績評量方式：學生該科免修之學期成績由註冊組設定</a:t>
            </a:r>
            <a:r>
              <a:rPr lang="en-US" altLang="zh-TW" sz="2600" dirty="0">
                <a:solidFill>
                  <a:schemeClr val="tx1"/>
                </a:solidFill>
                <a:latin typeface="標楷體" panose="03000509000000000000" pitchFamily="65" charset="-120"/>
                <a:ea typeface="標楷體" panose="03000509000000000000" pitchFamily="65" charset="-120"/>
              </a:rPr>
              <a:t>『</a:t>
            </a:r>
            <a:r>
              <a:rPr lang="zh-TW" altLang="en-US" sz="2600" dirty="0">
                <a:solidFill>
                  <a:schemeClr val="tx1"/>
                </a:solidFill>
                <a:latin typeface="標楷體" panose="03000509000000000000" pitchFamily="65" charset="-120"/>
                <a:ea typeface="標楷體" panose="03000509000000000000" pitchFamily="65" charset="-120"/>
              </a:rPr>
              <a:t>免修</a:t>
            </a:r>
            <a:r>
              <a:rPr lang="en-US" altLang="zh-TW" sz="2600" dirty="0">
                <a:solidFill>
                  <a:schemeClr val="tx1"/>
                </a:solidFill>
                <a:latin typeface="標楷體" panose="03000509000000000000" pitchFamily="65" charset="-120"/>
                <a:ea typeface="標楷體" panose="03000509000000000000" pitchFamily="65" charset="-120"/>
              </a:rPr>
              <a:t>』</a:t>
            </a:r>
            <a:r>
              <a:rPr lang="zh-TW" altLang="en-US" sz="2600" dirty="0">
                <a:solidFill>
                  <a:schemeClr val="tx1"/>
                </a:solidFill>
                <a:latin typeface="標楷體" panose="03000509000000000000" pitchFamily="65" charset="-120"/>
                <a:ea typeface="標楷體" panose="03000509000000000000" pitchFamily="65" charset="-120"/>
              </a:rPr>
              <a:t>，該科成績不列入加權計算。</a:t>
            </a:r>
          </a:p>
          <a:p>
            <a:endParaRPr lang="zh-TW" altLang="en-US" b="1" dirty="0">
              <a:solidFill>
                <a:srgbClr val="CC0000"/>
              </a:solidFill>
              <a:latin typeface="標楷體" panose="03000509000000000000" pitchFamily="65" charset="-120"/>
              <a:ea typeface="標楷體" panose="03000509000000000000" pitchFamily="65" charset="-120"/>
            </a:endParaRPr>
          </a:p>
          <a:p>
            <a:pPr eaLnBrk="1" hangingPunct="1">
              <a:buFontTx/>
              <a:buNone/>
            </a:pPr>
            <a:endParaRPr lang="zh-TW" altLang="en-US" sz="3200" b="1" dirty="0">
              <a:solidFill>
                <a:srgbClr val="CC0000"/>
              </a:solidFill>
              <a:latin typeface="標楷體" panose="03000509000000000000" pitchFamily="65" charset="-120"/>
              <a:ea typeface="標楷體" panose="03000509000000000000" pitchFamily="65" charset="-120"/>
            </a:endParaRPr>
          </a:p>
          <a:p>
            <a:pPr eaLnBrk="1" hangingPunct="1">
              <a:buFontTx/>
              <a:buNone/>
            </a:pPr>
            <a:r>
              <a:rPr lang="zh-TW" altLang="en-US" sz="3000" dirty="0">
                <a:solidFill>
                  <a:schemeClr val="accent2"/>
                </a:solidFill>
                <a:ea typeface="標楷體" panose="03000509000000000000" pitchFamily="65" charset="-120"/>
              </a:rPr>
              <a: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71550" y="620713"/>
            <a:ext cx="7372350" cy="1500187"/>
          </a:xfrm>
        </p:spPr>
        <p:txBody>
          <a:bodyPr/>
          <a:lstStyle/>
          <a:p>
            <a:pPr algn="ctr">
              <a:defRPr/>
            </a:pPr>
            <a:r>
              <a:rPr lang="zh-TW" altLang="en-US" dirty="0">
                <a:solidFill>
                  <a:srgbClr val="0000FF"/>
                </a:solidFill>
                <a:latin typeface="標楷體" pitchFamily="65" charset="-120"/>
                <a:ea typeface="標楷體" pitchFamily="65" charset="-120"/>
              </a:rPr>
              <a:t>四、</a:t>
            </a:r>
            <a:r>
              <a:rPr kumimoji="0" lang="zh-TW" altLang="zh-TW" sz="4400" b="1" dirty="0">
                <a:solidFill>
                  <a:srgbClr val="0000FF"/>
                </a:solidFill>
                <a:ea typeface="標楷體" pitchFamily="65" charset="-120"/>
              </a:rPr>
              <a:t>部分或全部學習領域</a:t>
            </a:r>
            <a:br>
              <a:rPr kumimoji="0" lang="en-US" altLang="zh-TW" sz="4400" b="1" dirty="0">
                <a:solidFill>
                  <a:srgbClr val="0000FF"/>
                </a:solidFill>
                <a:ea typeface="標楷體" pitchFamily="65" charset="-120"/>
              </a:rPr>
            </a:br>
            <a:r>
              <a:rPr kumimoji="0" lang="en-US" altLang="zh-TW" sz="4400" b="1" dirty="0">
                <a:solidFill>
                  <a:srgbClr val="0000FF"/>
                </a:solidFill>
                <a:ea typeface="標楷體" pitchFamily="65" charset="-120"/>
              </a:rPr>
              <a:t>(</a:t>
            </a:r>
            <a:r>
              <a:rPr kumimoji="0" lang="zh-TW" altLang="zh-TW" sz="4400" b="1" dirty="0">
                <a:solidFill>
                  <a:srgbClr val="0000FF"/>
                </a:solidFill>
                <a:ea typeface="標楷體" pitchFamily="65" charset="-120"/>
              </a:rPr>
              <a:t>科目</a:t>
            </a:r>
            <a:r>
              <a:rPr kumimoji="0" lang="en-US" altLang="zh-TW" sz="4400" b="1" dirty="0">
                <a:solidFill>
                  <a:srgbClr val="0000FF"/>
                </a:solidFill>
                <a:ea typeface="標楷體" pitchFamily="65" charset="-120"/>
              </a:rPr>
              <a:t>)</a:t>
            </a:r>
            <a:r>
              <a:rPr kumimoji="0" lang="zh-TW" altLang="zh-TW" sz="4400" b="1" dirty="0">
                <a:solidFill>
                  <a:srgbClr val="0000FF"/>
                </a:solidFill>
                <a:ea typeface="標楷體" pitchFamily="65" charset="-120"/>
              </a:rPr>
              <a:t>加速</a:t>
            </a:r>
            <a:br>
              <a:rPr kumimoji="0" lang="zh-TW" altLang="en-US" sz="4400" b="1" dirty="0">
                <a:solidFill>
                  <a:srgbClr val="0000FF"/>
                </a:solidFill>
                <a:ea typeface="標楷體" pitchFamily="65" charset="-120"/>
              </a:rPr>
            </a:br>
            <a:endParaRPr lang="zh-TW" altLang="en-US" dirty="0">
              <a:solidFill>
                <a:srgbClr val="0000FF"/>
              </a:solidFill>
              <a:latin typeface="標楷體" pitchFamily="65" charset="-120"/>
              <a:ea typeface="標楷體" pitchFamily="65" charset="-120"/>
            </a:endParaRPr>
          </a:p>
        </p:txBody>
      </p:sp>
      <p:sp>
        <p:nvSpPr>
          <p:cNvPr id="14339" name="Rectangle 3"/>
          <p:cNvSpPr>
            <a:spLocks noGrp="1" noChangeArrowheads="1"/>
          </p:cNvSpPr>
          <p:nvPr>
            <p:ph type="body" idx="1"/>
          </p:nvPr>
        </p:nvSpPr>
        <p:spPr>
          <a:xfrm>
            <a:off x="323850" y="2120900"/>
            <a:ext cx="8358188" cy="3944938"/>
          </a:xfrm>
        </p:spPr>
        <p:txBody>
          <a:bodyPr/>
          <a:lstStyle/>
          <a:p>
            <a:pPr eaLnBrk="1" hangingPunct="1">
              <a:lnSpc>
                <a:spcPct val="120000"/>
              </a:lnSpc>
            </a:pPr>
            <a:r>
              <a:rPr lang="zh-TW" altLang="en-US" sz="2600" dirty="0">
                <a:solidFill>
                  <a:schemeClr val="tx1"/>
                </a:solidFill>
                <a:ea typeface="標楷體" panose="03000509000000000000" pitchFamily="65" charset="-120"/>
              </a:rPr>
              <a:t>將就讀教育階段內應修習之課程，以少於一般學生修業時間各科（學習領域）同時加速完成，因課程進度的限制，故亦必須由家長聘任輔導教師安排加速課程的學習。</a:t>
            </a:r>
            <a:endParaRPr lang="en-US" altLang="zh-TW" sz="2600" dirty="0">
              <a:solidFill>
                <a:schemeClr val="tx1"/>
              </a:solidFill>
              <a:ea typeface="標楷體" panose="03000509000000000000" pitchFamily="65" charset="-120"/>
            </a:endParaRPr>
          </a:p>
          <a:p>
            <a:pPr eaLnBrk="1" hangingPunct="1">
              <a:lnSpc>
                <a:spcPct val="120000"/>
              </a:lnSpc>
            </a:pPr>
            <a:r>
              <a:rPr lang="zh-TW" altLang="en-US" sz="2600" u="sng" dirty="0">
                <a:solidFill>
                  <a:srgbClr val="0000FF"/>
                </a:solidFill>
                <a:latin typeface="標楷體" panose="03000509000000000000" pitchFamily="65" charset="-120"/>
                <a:ea typeface="標楷體" panose="03000509000000000000" pitchFamily="65" charset="-120"/>
              </a:rPr>
              <a:t>學習場地以在校內為限，師資及鐘點費由家長自聘、自付。</a:t>
            </a:r>
            <a:r>
              <a:rPr lang="zh-TW" altLang="en-US" sz="2600" dirty="0">
                <a:solidFill>
                  <a:srgbClr val="0000FF"/>
                </a:solidFill>
                <a:latin typeface="標楷體" panose="03000509000000000000" pitchFamily="65" charset="-120"/>
                <a:ea typeface="標楷體" panose="03000509000000000000" pitchFamily="65" charset="-120"/>
              </a:rPr>
              <a:t>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8434" name="標題 1"/>
          <p:cNvSpPr>
            <a:spLocks noGrp="1"/>
          </p:cNvSpPr>
          <p:nvPr>
            <p:ph type="title"/>
          </p:nvPr>
        </p:nvSpPr>
        <p:spPr/>
        <p:txBody>
          <a:bodyPr/>
          <a:lstStyle/>
          <a:p>
            <a:r>
              <a:rPr lang="zh-TW" altLang="en-US" sz="3600">
                <a:solidFill>
                  <a:srgbClr val="0000FF"/>
                </a:solidFill>
                <a:latin typeface="標楷體" panose="03000509000000000000" pitchFamily="65" charset="-120"/>
                <a:ea typeface="標楷體" panose="03000509000000000000" pitchFamily="65" charset="-120"/>
              </a:rPr>
              <a:t>縮短修業年限學生畢業總成績計算方式</a:t>
            </a:r>
          </a:p>
        </p:txBody>
      </p:sp>
      <p:sp>
        <p:nvSpPr>
          <p:cNvPr id="3" name="內容版面配置區 2"/>
          <p:cNvSpPr>
            <a:spLocks noGrp="1"/>
          </p:cNvSpPr>
          <p:nvPr>
            <p:ph idx="1"/>
          </p:nvPr>
        </p:nvSpPr>
        <p:spPr>
          <a:xfrm>
            <a:off x="457200" y="1341438"/>
            <a:ext cx="8229600" cy="4967287"/>
          </a:xfrm>
        </p:spPr>
        <p:txBody>
          <a:bodyPr/>
          <a:lstStyle/>
          <a:p>
            <a:pPr marL="0" indent="0">
              <a:spcBef>
                <a:spcPts val="600"/>
              </a:spcBef>
              <a:buFontTx/>
              <a:buNone/>
              <a:defRPr/>
            </a:pPr>
            <a:r>
              <a:rPr lang="zh-TW" altLang="en-US" sz="2400" dirty="0">
                <a:solidFill>
                  <a:schemeClr val="tx1"/>
                </a:solidFill>
                <a:latin typeface="標楷體" panose="03000509000000000000" pitchFamily="65" charset="-120"/>
                <a:ea typeface="標楷體" panose="03000509000000000000" pitchFamily="65" charset="-120"/>
              </a:rPr>
              <a:t>依高雄市國民小學學生成績評量補充規定第</a:t>
            </a:r>
            <a:r>
              <a:rPr lang="en-US" altLang="zh-TW" sz="2400" dirty="0">
                <a:solidFill>
                  <a:schemeClr val="tx1"/>
                </a:solidFill>
                <a:latin typeface="標楷體" panose="03000509000000000000" pitchFamily="65" charset="-120"/>
                <a:ea typeface="標楷體" panose="03000509000000000000" pitchFamily="65" charset="-120"/>
              </a:rPr>
              <a:t>5</a:t>
            </a:r>
            <a:r>
              <a:rPr lang="zh-TW" altLang="en-US" sz="2400" dirty="0">
                <a:solidFill>
                  <a:schemeClr val="tx1"/>
                </a:solidFill>
                <a:latin typeface="標楷體" panose="03000509000000000000" pitchFamily="65" charset="-120"/>
                <a:ea typeface="標楷體" panose="03000509000000000000" pitchFamily="65" charset="-120"/>
              </a:rPr>
              <a:t>點規定，學習領域評量之成績計算，依下列各款規定辦理：</a:t>
            </a:r>
          </a:p>
          <a:p>
            <a:pPr>
              <a:spcBef>
                <a:spcPts val="600"/>
              </a:spcBef>
              <a:defRPr/>
            </a:pPr>
            <a:r>
              <a:rPr lang="zh-TW" altLang="en-US" sz="2400" dirty="0">
                <a:latin typeface="標楷體" panose="03000509000000000000" pitchFamily="65" charset="-120"/>
                <a:ea typeface="標楷體" panose="03000509000000000000" pitchFamily="65" charset="-120"/>
              </a:rPr>
              <a:t>各學習領域之</a:t>
            </a:r>
            <a:r>
              <a:rPr lang="zh-TW" altLang="en-US" sz="2400" u="sng" dirty="0">
                <a:solidFill>
                  <a:srgbClr val="0000FF"/>
                </a:solidFill>
                <a:latin typeface="標楷體" panose="03000509000000000000" pitchFamily="65" charset="-120"/>
                <a:ea typeface="標楷體" panose="03000509000000000000" pitchFamily="65" charset="-120"/>
              </a:rPr>
              <a:t>學期成績</a:t>
            </a:r>
            <a:r>
              <a:rPr lang="zh-TW" altLang="en-US" sz="2400" dirty="0">
                <a:latin typeface="標楷體" panose="03000509000000000000" pitchFamily="65" charset="-120"/>
                <a:ea typeface="標楷體" panose="03000509000000000000" pitchFamily="65" charset="-120"/>
              </a:rPr>
              <a:t>：</a:t>
            </a:r>
            <a:r>
              <a:rPr lang="zh-TW" altLang="en-US" sz="2400" u="sng" dirty="0">
                <a:solidFill>
                  <a:srgbClr val="0000FF"/>
                </a:solidFill>
                <a:latin typeface="標楷體" panose="03000509000000000000" pitchFamily="65" charset="-120"/>
                <a:ea typeface="標楷體" panose="03000509000000000000" pitchFamily="65" charset="-120"/>
              </a:rPr>
              <a:t>依學校課程發展委員會自訂</a:t>
            </a:r>
            <a:r>
              <a:rPr lang="zh-TW" altLang="en-US" sz="2400" dirty="0">
                <a:latin typeface="標楷體" panose="03000509000000000000" pitchFamily="65" charset="-120"/>
                <a:ea typeface="標楷體" panose="03000509000000000000" pitchFamily="65" charset="-120"/>
              </a:rPr>
              <a:t>定期評量與平時評量所占比例核計。</a:t>
            </a:r>
            <a:endParaRPr lang="en-US" altLang="zh-TW" sz="2400" dirty="0">
              <a:latin typeface="標楷體" panose="03000509000000000000" pitchFamily="65" charset="-120"/>
              <a:ea typeface="標楷體" panose="03000509000000000000" pitchFamily="65" charset="-120"/>
            </a:endParaRPr>
          </a:p>
          <a:p>
            <a:pPr marL="0" indent="0">
              <a:spcBef>
                <a:spcPts val="600"/>
              </a:spcBef>
              <a:buFontTx/>
              <a:buNone/>
              <a:defRPr/>
            </a:pPr>
            <a:endParaRPr lang="en-US" altLang="zh-TW" sz="2400" dirty="0">
              <a:solidFill>
                <a:srgbClr val="224B50"/>
              </a:solidFill>
              <a:latin typeface="標楷體" panose="03000509000000000000" pitchFamily="65" charset="-120"/>
              <a:ea typeface="標楷體" panose="03000509000000000000" pitchFamily="65" charset="-120"/>
            </a:endParaRPr>
          </a:p>
          <a:p>
            <a:pPr>
              <a:spcBef>
                <a:spcPts val="600"/>
              </a:spcBef>
              <a:defRPr/>
            </a:pPr>
            <a:r>
              <a:rPr lang="zh-TW" altLang="en-US" sz="2400" dirty="0">
                <a:latin typeface="標楷體" panose="03000509000000000000" pitchFamily="65" charset="-120"/>
                <a:ea typeface="標楷體" panose="03000509000000000000" pitchFamily="65" charset="-120"/>
              </a:rPr>
              <a:t>學生學習領域</a:t>
            </a:r>
            <a:r>
              <a:rPr lang="zh-TW" altLang="en-US" sz="2400" u="sng" dirty="0">
                <a:solidFill>
                  <a:srgbClr val="0000FF"/>
                </a:solidFill>
                <a:latin typeface="標楷體" panose="03000509000000000000" pitchFamily="65" charset="-120"/>
                <a:ea typeface="標楷體" panose="03000509000000000000" pitchFamily="65" charset="-120"/>
              </a:rPr>
              <a:t>畢業總成績</a:t>
            </a:r>
            <a:r>
              <a:rPr lang="zh-TW" altLang="en-US" sz="2400" dirty="0">
                <a:latin typeface="標楷體" panose="03000509000000000000" pitchFamily="65" charset="-120"/>
                <a:ea typeface="標楷體" panose="03000509000000000000" pitchFamily="65" charset="-120"/>
              </a:rPr>
              <a:t>：以語文、健康與體育、數學、社會、藝術與人文、自然與生活科技及綜合活動等七大學習領域分別計算之，其中</a:t>
            </a:r>
            <a:r>
              <a:rPr lang="zh-TW" altLang="en-US" sz="2400" u="sng" dirty="0">
                <a:solidFill>
                  <a:srgbClr val="0000FF"/>
                </a:solidFill>
                <a:latin typeface="標楷體" panose="03000509000000000000" pitchFamily="65" charset="-120"/>
                <a:ea typeface="標楷體" panose="03000509000000000000" pitchFamily="65" charset="-120"/>
              </a:rPr>
              <a:t>一、二年級各占百分之十；三、四年級各占百分之十五；五、六年級各占百分之二十五</a:t>
            </a:r>
            <a:r>
              <a:rPr lang="zh-TW" altLang="en-US" sz="2400" dirty="0">
                <a:latin typeface="標楷體" panose="03000509000000000000" pitchFamily="65" charset="-120"/>
                <a:ea typeface="標楷體" panose="03000509000000000000" pitchFamily="65" charset="-120"/>
              </a:rPr>
              <a:t>。</a:t>
            </a:r>
            <a:endParaRPr lang="en-US" altLang="zh-TW" sz="2400" dirty="0">
              <a:latin typeface="標楷體" panose="03000509000000000000" pitchFamily="65" charset="-120"/>
              <a:ea typeface="標楷體" panose="03000509000000000000" pitchFamily="65" charset="-120"/>
            </a:endParaRPr>
          </a:p>
          <a:p>
            <a:pPr marL="0" indent="0">
              <a:spcBef>
                <a:spcPts val="600"/>
              </a:spcBef>
              <a:buFontTx/>
              <a:buNone/>
              <a:defRPr/>
            </a:pPr>
            <a:endParaRPr lang="en-US" altLang="zh-TW" sz="2400" dirty="0">
              <a:latin typeface="標楷體" panose="03000509000000000000" pitchFamily="65" charset="-120"/>
              <a:ea typeface="標楷體" panose="03000509000000000000" pitchFamily="65" charset="-120"/>
            </a:endParaRPr>
          </a:p>
          <a:p>
            <a:pPr>
              <a:spcBef>
                <a:spcPts val="600"/>
              </a:spcBef>
              <a:defRPr/>
            </a:pPr>
            <a:r>
              <a:rPr lang="zh-TW" altLang="en-US" sz="2400" dirty="0">
                <a:latin typeface="標楷體" panose="03000509000000000000" pitchFamily="65" charset="-120"/>
                <a:ea typeface="標楷體" panose="03000509000000000000" pitchFamily="65" charset="-120"/>
              </a:rPr>
              <a:t>特殊情形學生如</a:t>
            </a:r>
            <a:r>
              <a:rPr lang="zh-TW" altLang="en-US" sz="2400" u="sng" dirty="0">
                <a:solidFill>
                  <a:srgbClr val="0000FF"/>
                </a:solidFill>
                <a:latin typeface="標楷體" panose="03000509000000000000" pitchFamily="65" charset="-120"/>
                <a:ea typeface="標楷體" panose="03000509000000000000" pitchFamily="65" charset="-120"/>
              </a:rPr>
              <a:t>縮短修業年限</a:t>
            </a:r>
            <a:r>
              <a:rPr lang="zh-TW" altLang="en-US" sz="2400" dirty="0">
                <a:latin typeface="標楷體" panose="03000509000000000000" pitchFamily="65" charset="-120"/>
                <a:ea typeface="標楷體" panose="03000509000000000000" pitchFamily="65" charset="-120"/>
              </a:rPr>
              <a:t>、返國就讀等，</a:t>
            </a:r>
            <a:r>
              <a:rPr lang="zh-TW" altLang="en-US" sz="2400" u="sng" dirty="0">
                <a:solidFill>
                  <a:srgbClr val="0000FF"/>
                </a:solidFill>
                <a:latin typeface="標楷體" panose="03000509000000000000" pitchFamily="65" charset="-120"/>
                <a:ea typeface="標楷體" panose="03000509000000000000" pitchFamily="65" charset="-120"/>
              </a:rPr>
              <a:t>依其實際修業學期比例核算畢業總成績</a:t>
            </a:r>
            <a:r>
              <a:rPr lang="zh-TW" altLang="en-US" sz="2400" dirty="0">
                <a:latin typeface="標楷體" panose="03000509000000000000" pitchFamily="65" charset="-120"/>
                <a:ea typeface="標楷體" panose="03000509000000000000" pitchFamily="65" charset="-120"/>
              </a:rPr>
              <a:t>。</a:t>
            </a:r>
            <a:endParaRPr lang="en-US" altLang="zh-TW" sz="2400" dirty="0">
              <a:solidFill>
                <a:srgbClr val="FF0000"/>
              </a:solidFill>
              <a:latin typeface="標楷體" panose="03000509000000000000" pitchFamily="65" charset="-120"/>
              <a:ea typeface="標楷體" panose="03000509000000000000" pitchFamily="65" charset="-120"/>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zh-TW" altLang="en-US" sz="4800" dirty="0">
                <a:solidFill>
                  <a:srgbClr val="0000FF"/>
                </a:solidFill>
                <a:latin typeface="標楷體" panose="03000509000000000000" pitchFamily="65" charset="-120"/>
                <a:ea typeface="標楷體" panose="03000509000000000000" pitchFamily="65" charset="-120"/>
              </a:rPr>
              <a:t>縮短修業年限之限制</a:t>
            </a:r>
          </a:p>
        </p:txBody>
      </p:sp>
      <p:sp>
        <p:nvSpPr>
          <p:cNvPr id="19459" name="Rectangle 3"/>
          <p:cNvSpPr>
            <a:spLocks noGrp="1" noChangeArrowheads="1"/>
          </p:cNvSpPr>
          <p:nvPr>
            <p:ph type="body" idx="1"/>
          </p:nvPr>
        </p:nvSpPr>
        <p:spPr/>
        <p:txBody>
          <a:bodyPr/>
          <a:lstStyle/>
          <a:p>
            <a:pPr eaLnBrk="1" hangingPunct="1">
              <a:spcBef>
                <a:spcPct val="50000"/>
              </a:spcBef>
              <a:buFontTx/>
              <a:buNone/>
            </a:pPr>
            <a:r>
              <a:rPr lang="zh-TW" altLang="en-US" sz="4000" b="1" dirty="0">
                <a:solidFill>
                  <a:srgbClr val="224B50"/>
                </a:solidFill>
                <a:latin typeface="標楷體" panose="03000509000000000000" pitchFamily="65" charset="-120"/>
                <a:ea typeface="標楷體" panose="03000509000000000000" pitchFamily="65" charset="-120"/>
              </a:rPr>
              <a:t>     </a:t>
            </a:r>
            <a:r>
              <a:rPr lang="zh-TW" altLang="en-US" sz="3600" dirty="0">
                <a:solidFill>
                  <a:schemeClr val="tx1"/>
                </a:solidFill>
                <a:latin typeface="標楷體" panose="03000509000000000000" pitchFamily="65" charset="-120"/>
                <a:ea typeface="標楷體" panose="03000509000000000000" pitchFamily="65" charset="-120"/>
              </a:rPr>
              <a:t>依國民教育法第三條第一項規定：「國民教育分為二階段：前六年為國民小學教育；後三年為國民中學教育。</a:t>
            </a:r>
            <a:endParaRPr lang="en-US" altLang="zh-TW" sz="3600" dirty="0">
              <a:solidFill>
                <a:schemeClr val="tx1"/>
              </a:solidFill>
              <a:latin typeface="標楷體" panose="03000509000000000000" pitchFamily="65" charset="-120"/>
              <a:ea typeface="標楷體" panose="03000509000000000000" pitchFamily="65" charset="-120"/>
            </a:endParaRPr>
          </a:p>
          <a:p>
            <a:pPr eaLnBrk="1" hangingPunct="1">
              <a:spcBef>
                <a:spcPct val="50000"/>
              </a:spcBef>
              <a:buFontTx/>
              <a:buNone/>
            </a:pPr>
            <a:r>
              <a:rPr lang="zh-TW" altLang="en-US" sz="4000" dirty="0">
                <a:solidFill>
                  <a:schemeClr val="tx1"/>
                </a:solidFill>
                <a:latin typeface="標楷體" panose="03000509000000000000" pitchFamily="65" charset="-120"/>
                <a:ea typeface="標楷體" panose="03000509000000000000" pitchFamily="65" charset="-120"/>
              </a:rPr>
              <a:t>     </a:t>
            </a:r>
            <a:r>
              <a:rPr lang="zh-TW" altLang="zh-TW" sz="4000" dirty="0">
                <a:solidFill>
                  <a:schemeClr val="tx1"/>
                </a:solidFill>
                <a:latin typeface="標楷體" panose="03000509000000000000" pitchFamily="65" charset="-120"/>
                <a:ea typeface="標楷體" panose="03000509000000000000" pitchFamily="65" charset="-120"/>
              </a:rPr>
              <a:t>資賦優異之國民小學學生縮短其就讀教育階段之修業年限依特殊教育學生調整入學年齡及修業年限實施辦法規定辦理，以一年為</a:t>
            </a:r>
            <a:r>
              <a:rPr lang="zh-TW" altLang="zh-TW" sz="3600" dirty="0">
                <a:solidFill>
                  <a:schemeClr val="tx1"/>
                </a:solidFill>
                <a:latin typeface="標楷體" panose="03000509000000000000" pitchFamily="65" charset="-120"/>
                <a:ea typeface="標楷體" panose="03000509000000000000" pitchFamily="65" charset="-120"/>
              </a:rPr>
              <a:t>原則</a:t>
            </a:r>
            <a:r>
              <a:rPr lang="zh-TW" altLang="zh-TW" sz="4000" dirty="0">
                <a:solidFill>
                  <a:schemeClr val="tx1"/>
                </a:solidFill>
                <a:latin typeface="標楷體" panose="03000509000000000000" pitchFamily="65" charset="-120"/>
                <a:ea typeface="標楷體" panose="03000509000000000000" pitchFamily="65" charset="-120"/>
              </a:rPr>
              <a:t>。</a:t>
            </a:r>
            <a:endParaRPr lang="zh-TW" altLang="en-US" sz="4000" dirty="0">
              <a:solidFill>
                <a:schemeClr val="tx1"/>
              </a:solidFill>
              <a:latin typeface="標楷體" panose="03000509000000000000" pitchFamily="65" charset="-120"/>
              <a:ea typeface="標楷體" panose="03000509000000000000" pitchFamily="65" charset="-12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755650" y="333375"/>
            <a:ext cx="6983413" cy="762000"/>
          </a:xfrm>
        </p:spPr>
        <p:txBody>
          <a:bodyPr/>
          <a:lstStyle/>
          <a:p>
            <a:pPr eaLnBrk="1" hangingPunct="1"/>
            <a:r>
              <a:rPr lang="zh-TW" altLang="en-US" dirty="0">
                <a:solidFill>
                  <a:srgbClr val="0000FF"/>
                </a:solidFill>
                <a:latin typeface="標楷體" panose="03000509000000000000" pitchFamily="65" charset="-120"/>
                <a:ea typeface="標楷體" panose="03000509000000000000" pitchFamily="65" charset="-120"/>
              </a:rPr>
              <a:t>報名應繳資料</a:t>
            </a:r>
          </a:p>
        </p:txBody>
      </p:sp>
      <p:sp>
        <p:nvSpPr>
          <p:cNvPr id="20483" name="Rectangle 3"/>
          <p:cNvSpPr>
            <a:spLocks noChangeArrowheads="1"/>
          </p:cNvSpPr>
          <p:nvPr/>
        </p:nvSpPr>
        <p:spPr bwMode="auto">
          <a:xfrm>
            <a:off x="971550" y="1196975"/>
            <a:ext cx="7964488" cy="57119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3"/>
              </a:buBlip>
              <a:defRPr kumimoji="1" sz="2800">
                <a:solidFill>
                  <a:srgbClr val="0E1E20"/>
                </a:solidFill>
                <a:latin typeface="華康粗黑體(P)" pitchFamily="34" charset="-120"/>
                <a:ea typeface="華康粗黑體(P)" pitchFamily="34" charset="-120"/>
              </a:defRPr>
            </a:lvl1pPr>
            <a:lvl2pPr marL="742950" indent="-285750">
              <a:spcBef>
                <a:spcPct val="20000"/>
              </a:spcBef>
              <a:buBlip>
                <a:blip r:embed="rId3"/>
              </a:buBlip>
              <a:defRPr kumimoji="1" sz="2800">
                <a:solidFill>
                  <a:srgbClr val="0E1E20"/>
                </a:solidFill>
                <a:latin typeface="華康粗黑體(P)" pitchFamily="34" charset="-120"/>
                <a:ea typeface="華康粗黑體(P)" pitchFamily="34" charset="-120"/>
              </a:defRPr>
            </a:lvl2pPr>
            <a:lvl3pPr marL="1143000" indent="-228600">
              <a:spcBef>
                <a:spcPct val="20000"/>
              </a:spcBef>
              <a:buBlip>
                <a:blip r:embed="rId3"/>
              </a:buBlip>
              <a:defRPr kumimoji="1" sz="2800">
                <a:solidFill>
                  <a:srgbClr val="0E1E20"/>
                </a:solidFill>
                <a:latin typeface="華康粗黑體(P)" pitchFamily="34" charset="-120"/>
                <a:ea typeface="華康粗黑體(P)" pitchFamily="34" charset="-120"/>
              </a:defRPr>
            </a:lvl3pPr>
            <a:lvl4pPr marL="1600200" indent="-228600">
              <a:spcBef>
                <a:spcPct val="20000"/>
              </a:spcBef>
              <a:buBlip>
                <a:blip r:embed="rId3"/>
              </a:buBlip>
              <a:defRPr kumimoji="1" sz="2800">
                <a:solidFill>
                  <a:srgbClr val="0E1E20"/>
                </a:solidFill>
                <a:latin typeface="華康粗黑體(P)" pitchFamily="34" charset="-120"/>
                <a:ea typeface="華康粗黑體(P)" pitchFamily="34" charset="-120"/>
              </a:defRPr>
            </a:lvl4pPr>
            <a:lvl5pPr marL="2057400" indent="-228600">
              <a:spcBef>
                <a:spcPct val="20000"/>
              </a:spcBef>
              <a:buBlip>
                <a:blip r:embed="rId3"/>
              </a:buBlip>
              <a:defRPr kumimoji="1" sz="2800">
                <a:solidFill>
                  <a:srgbClr val="0E1E20"/>
                </a:solidFill>
                <a:latin typeface="華康粗黑體(P)" pitchFamily="34" charset="-120"/>
                <a:ea typeface="華康粗黑體(P)" pitchFamily="34" charset="-120"/>
              </a:defRPr>
            </a:lvl5pPr>
            <a:lvl6pPr marL="25146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6pPr>
            <a:lvl7pPr marL="29718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7pPr>
            <a:lvl8pPr marL="34290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8pPr>
            <a:lvl9pPr marL="3886200" indent="-228600" eaLnBrk="0" fontAlgn="base" hangingPunct="0">
              <a:spcBef>
                <a:spcPct val="20000"/>
              </a:spcBef>
              <a:spcAft>
                <a:spcPct val="0"/>
              </a:spcAft>
              <a:buBlip>
                <a:blip r:embed="rId3"/>
              </a:buBlip>
              <a:defRPr kumimoji="1" sz="2800">
                <a:solidFill>
                  <a:srgbClr val="0E1E20"/>
                </a:solidFill>
                <a:latin typeface="華康粗黑體(P)" pitchFamily="34" charset="-120"/>
                <a:ea typeface="華康粗黑體(P)" pitchFamily="34" charset="-120"/>
              </a:defRPr>
            </a:lvl9pPr>
          </a:lstStyle>
          <a:p>
            <a:pPr eaLnBrk="1" hangingPunct="1">
              <a:lnSpc>
                <a:spcPct val="130000"/>
              </a:lnSpc>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1.</a:t>
            </a:r>
            <a:r>
              <a:rPr lang="zh-TW" altLang="en-US" sz="3200" dirty="0">
                <a:solidFill>
                  <a:schemeClr val="tx1"/>
                </a:solidFill>
                <a:latin typeface="標楷體" panose="03000509000000000000" pitchFamily="65" charset="-120"/>
                <a:ea typeface="標楷體" panose="03000509000000000000" pitchFamily="65" charset="-120"/>
              </a:rPr>
              <a:t>縮短修業年限鑑定申請表 </a:t>
            </a:r>
            <a:endPar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endParaRPr>
          </a:p>
          <a:p>
            <a:pPr eaLnBrk="1" hangingPunct="1">
              <a:lnSpc>
                <a:spcPct val="130000"/>
              </a:lnSpc>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2.</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半身二吋相片</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1</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張</a:t>
            </a:r>
            <a:r>
              <a:rPr lang="en-US" altLang="zh-TW"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a:t>
            </a:r>
            <a:r>
              <a:rPr lang="zh-TW" altLang="en-US"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初、複選各</a:t>
            </a:r>
            <a:r>
              <a:rPr lang="en-US" altLang="zh-TW"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1</a:t>
            </a:r>
            <a:r>
              <a:rPr lang="zh-TW" altLang="en-US"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張，分次繳交</a:t>
            </a:r>
            <a:r>
              <a:rPr lang="en-US" altLang="zh-TW"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a:t>
            </a:r>
          </a:p>
          <a:p>
            <a:pPr eaLnBrk="1" hangingPunct="1">
              <a:lnSpc>
                <a:spcPct val="130000"/>
              </a:lnSpc>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3.</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鑑定報名費用</a:t>
            </a:r>
          </a:p>
          <a:p>
            <a:pPr eaLnBrk="1" hangingPunct="1">
              <a:lnSpc>
                <a:spcPct val="130000"/>
              </a:lnSpc>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1</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）初選：</a:t>
            </a:r>
            <a:r>
              <a:rPr lang="zh-TW" altLang="en-US" sz="3200" u="sng" dirty="0">
                <a:solidFill>
                  <a:srgbClr val="0000FF"/>
                </a:solidFill>
                <a:latin typeface="標楷體" panose="03000509000000000000" pitchFamily="65" charset="-120"/>
                <a:ea typeface="標楷體" panose="03000509000000000000" pitchFamily="65" charset="-120"/>
                <a:sym typeface="Wingdings 3" panose="05040102010807070707" pitchFamily="18" charset="2"/>
              </a:rPr>
              <a:t>每生</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收費</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800</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元整</a:t>
            </a:r>
          </a:p>
          <a:p>
            <a:pPr eaLnBrk="1" hangingPunct="1">
              <a:lnSpc>
                <a:spcPct val="130000"/>
              </a:lnSpc>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2</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）複選：</a:t>
            </a:r>
            <a:r>
              <a:rPr lang="zh-TW" altLang="zh-TW" sz="3200" dirty="0">
                <a:solidFill>
                  <a:schemeClr val="tx1"/>
                </a:solidFill>
                <a:latin typeface="標楷體" panose="03000509000000000000" pitchFamily="65" charset="-120"/>
                <a:ea typeface="標楷體" panose="03000509000000000000" pitchFamily="65" charset="-120"/>
              </a:rPr>
              <a:t>國語</a:t>
            </a:r>
            <a:r>
              <a:rPr lang="en-US" altLang="zh-TW" sz="3200" dirty="0">
                <a:solidFill>
                  <a:schemeClr val="tx1"/>
                </a:solidFill>
                <a:latin typeface="標楷體" panose="03000509000000000000" pitchFamily="65" charset="-120"/>
                <a:ea typeface="標楷體" panose="03000509000000000000" pitchFamily="65" charset="-120"/>
              </a:rPr>
              <a:t>(</a:t>
            </a:r>
            <a:r>
              <a:rPr lang="zh-TW" altLang="zh-TW" sz="3200" dirty="0">
                <a:solidFill>
                  <a:schemeClr val="tx1"/>
                </a:solidFill>
                <a:latin typeface="標楷體" panose="03000509000000000000" pitchFamily="65" charset="-120"/>
                <a:ea typeface="標楷體" panose="03000509000000000000" pitchFamily="65" charset="-120"/>
              </a:rPr>
              <a:t>文</a:t>
            </a:r>
            <a:r>
              <a:rPr lang="en-US" altLang="zh-TW" sz="3200" dirty="0">
                <a:solidFill>
                  <a:schemeClr val="tx1"/>
                </a:solidFill>
                <a:latin typeface="標楷體" panose="03000509000000000000" pitchFamily="65" charset="-120"/>
                <a:ea typeface="標楷體" panose="03000509000000000000" pitchFamily="65" charset="-120"/>
              </a:rPr>
              <a:t>)</a:t>
            </a:r>
            <a:r>
              <a:rPr lang="zh-TW" altLang="zh-TW" sz="3200" dirty="0">
                <a:solidFill>
                  <a:schemeClr val="tx1"/>
                </a:solidFill>
                <a:latin typeface="標楷體" panose="03000509000000000000" pitchFamily="65" charset="-120"/>
                <a:ea typeface="標楷體" panose="03000509000000000000" pitchFamily="65" charset="-120"/>
              </a:rPr>
              <a:t>、數學、社會、自然、</a:t>
            </a:r>
            <a:endParaRPr lang="en-US" altLang="zh-TW" sz="3200" dirty="0">
              <a:solidFill>
                <a:schemeClr val="tx1"/>
              </a:solidFill>
              <a:latin typeface="標楷體" panose="03000509000000000000" pitchFamily="65" charset="-120"/>
              <a:ea typeface="標楷體" panose="03000509000000000000" pitchFamily="65" charset="-120"/>
            </a:endParaRPr>
          </a:p>
          <a:p>
            <a:pPr eaLnBrk="1" hangingPunct="1">
              <a:lnSpc>
                <a:spcPct val="130000"/>
              </a:lnSpc>
              <a:spcBef>
                <a:spcPct val="0"/>
              </a:spcBef>
              <a:buFontTx/>
              <a:buNone/>
            </a:pPr>
            <a:r>
              <a:rPr lang="en-US" altLang="zh-TW" sz="3200" dirty="0">
                <a:solidFill>
                  <a:schemeClr val="tx1"/>
                </a:solidFill>
                <a:latin typeface="標楷體" panose="03000509000000000000" pitchFamily="65" charset="-120"/>
                <a:ea typeface="標楷體" panose="03000509000000000000" pitchFamily="65" charset="-120"/>
              </a:rPr>
              <a:t>  </a:t>
            </a:r>
            <a:r>
              <a:rPr lang="zh-TW" altLang="en-US" sz="3200" dirty="0">
                <a:solidFill>
                  <a:schemeClr val="tx1"/>
                </a:solidFill>
                <a:latin typeface="標楷體" panose="03000509000000000000" pitchFamily="65" charset="-120"/>
                <a:ea typeface="標楷體" panose="03000509000000000000" pitchFamily="65" charset="-120"/>
              </a:rPr>
              <a:t>   </a:t>
            </a:r>
            <a:r>
              <a:rPr lang="zh-TW" altLang="zh-TW" sz="3200" dirty="0">
                <a:solidFill>
                  <a:schemeClr val="tx1"/>
                </a:solidFill>
                <a:latin typeface="標楷體" panose="03000509000000000000" pitchFamily="65" charset="-120"/>
                <a:ea typeface="標楷體" panose="03000509000000000000" pitchFamily="65" charset="-120"/>
              </a:rPr>
              <a:t>生活</a:t>
            </a:r>
            <a:r>
              <a:rPr lang="zh-TW" altLang="en-US" sz="3200" dirty="0">
                <a:solidFill>
                  <a:schemeClr val="tx1"/>
                </a:solidFill>
                <a:latin typeface="標楷體" panose="03000509000000000000" pitchFamily="65" charset="-120"/>
                <a:ea typeface="標楷體" panose="03000509000000000000" pitchFamily="65" charset="-120"/>
              </a:rPr>
              <a:t>課程、</a:t>
            </a:r>
            <a:r>
              <a:rPr lang="zh-TW" altLang="zh-TW" sz="3200" dirty="0">
                <a:solidFill>
                  <a:schemeClr val="tx1"/>
                </a:solidFill>
                <a:latin typeface="標楷體" panose="03000509000000000000" pitchFamily="65" charset="-120"/>
                <a:ea typeface="標楷體" panose="03000509000000000000" pitchFamily="65" charset="-120"/>
              </a:rPr>
              <a:t>英語</a:t>
            </a:r>
            <a:r>
              <a:rPr lang="zh-TW" altLang="en-US" sz="3200" u="sng" dirty="0">
                <a:solidFill>
                  <a:srgbClr val="0000FF"/>
                </a:solidFill>
                <a:latin typeface="標楷體" panose="03000509000000000000" pitchFamily="65" charset="-120"/>
                <a:ea typeface="標楷體" panose="03000509000000000000" pitchFamily="65" charset="-120"/>
                <a:sym typeface="Wingdings 3" panose="05040102010807070707" pitchFamily="18" charset="2"/>
              </a:rPr>
              <a:t>每科</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收費</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600</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元整。</a:t>
            </a:r>
          </a:p>
          <a:p>
            <a:pPr eaLnBrk="1" hangingPunct="1">
              <a:lnSpc>
                <a:spcPct val="130000"/>
              </a:lnSpc>
              <a:spcBef>
                <a:spcPct val="0"/>
              </a:spcBef>
              <a:buFontTx/>
              <a:buNone/>
            </a:pP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a:t>
            </a:r>
            <a:r>
              <a:rPr lang="en-US" altLang="zh-TW"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3</a:t>
            </a:r>
            <a:r>
              <a:rPr lang="zh-TW" altLang="en-US" sz="3200" dirty="0">
                <a:solidFill>
                  <a:schemeClr val="tx1"/>
                </a:solidFill>
                <a:latin typeface="標楷體" panose="03000509000000000000" pitchFamily="65" charset="-120"/>
                <a:ea typeface="標楷體" panose="03000509000000000000" pitchFamily="65" charset="-120"/>
                <a:sym typeface="Wingdings 3" panose="05040102010807070707" pitchFamily="18" charset="2"/>
              </a:rPr>
              <a:t>）低收、中低收入戶得免交報名費</a:t>
            </a:r>
          </a:p>
          <a:p>
            <a:pPr eaLnBrk="1" hangingPunct="1">
              <a:lnSpc>
                <a:spcPct val="130000"/>
              </a:lnSpc>
              <a:spcBef>
                <a:spcPct val="0"/>
              </a:spcBef>
              <a:buFontTx/>
              <a:buNone/>
            </a:pPr>
            <a:r>
              <a:rPr lang="en-US" altLang="zh-TW" dirty="0">
                <a:solidFill>
                  <a:srgbClr val="0000FF"/>
                </a:solidFill>
                <a:latin typeface="標楷體" panose="03000509000000000000" pitchFamily="65" charset="-120"/>
                <a:ea typeface="標楷體" panose="03000509000000000000" pitchFamily="65" charset="-120"/>
                <a:sym typeface="Wingdings 3" panose="05040102010807070707" pitchFamily="18" charset="2"/>
              </a:rPr>
              <a:t>(</a:t>
            </a:r>
            <a:r>
              <a:rPr lang="zh-TW" altLang="en-US" dirty="0">
                <a:solidFill>
                  <a:srgbClr val="0000FF"/>
                </a:solidFill>
                <a:latin typeface="標楷體" panose="03000509000000000000" pitchFamily="65" charset="-120"/>
                <a:ea typeface="標楷體" panose="03000509000000000000" pitchFamily="65" charset="-120"/>
                <a:sym typeface="Wingdings 3" panose="05040102010807070707" pitchFamily="18" charset="2"/>
              </a:rPr>
              <a:t>須附上區公所核發之報名時有效期限內證明文件）</a:t>
            </a:r>
          </a:p>
          <a:p>
            <a:pPr eaLnBrk="1" hangingPunct="1">
              <a:lnSpc>
                <a:spcPct val="130000"/>
              </a:lnSpc>
              <a:spcBef>
                <a:spcPct val="0"/>
              </a:spcBef>
              <a:buFontTx/>
              <a:buNone/>
            </a:pPr>
            <a:endParaRPr lang="en-US" altLang="zh-TW" sz="3200" b="1" dirty="0">
              <a:solidFill>
                <a:srgbClr val="224B50"/>
              </a:solidFill>
              <a:latin typeface="標楷體" panose="03000509000000000000" pitchFamily="65" charset="-120"/>
              <a:ea typeface="標楷體" panose="03000509000000000000" pitchFamily="65" charset="-120"/>
              <a:sym typeface="Wingdings 3" panose="05040102010807070707" pitchFamily="18" charset="2"/>
            </a:endParaRPr>
          </a:p>
        </p:txBody>
      </p:sp>
    </p:spTree>
  </p:cSld>
  <p:clrMapOvr>
    <a:masterClrMapping/>
  </p:clrMapOvr>
  <p:transition/>
</p:sld>
</file>

<file path=ppt/theme/theme1.xml><?xml version="1.0" encoding="utf-8"?>
<a:theme xmlns:a="http://schemas.openxmlformats.org/drawingml/2006/main" name="熱氣球設計簡報範本">
  <a:themeElements>
    <a:clrScheme name="熱氣球設計簡報範本 14">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熱氣球設計簡報範本">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熱氣球設計簡報範本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熱氣球設計簡報範本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熱氣球設計簡報範本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熱氣球設計簡報範本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熱氣球設計簡報範本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熱氣球設計簡報範本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熱氣球設計簡報範本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熱氣球設計簡報範本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熱氣球設計簡報範本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熱氣球設計簡報範本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熱氣球設計簡報範本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熱氣球設計簡報範本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熱氣球設計簡報範本 13">
        <a:dk1>
          <a:srgbClr val="000000"/>
        </a:dk1>
        <a:lt1>
          <a:srgbClr val="FFFFFF"/>
        </a:lt1>
        <a:dk2>
          <a:srgbClr val="FF00FF"/>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熱氣球設計簡報範本 14">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3165</TotalTime>
  <Words>2520</Words>
  <Application>Microsoft Office PowerPoint</Application>
  <PresentationFormat>如螢幕大小 (4:3)</PresentationFormat>
  <Paragraphs>223</Paragraphs>
  <Slides>31</Slides>
  <Notes>26</Notes>
  <HiddenSlides>0</HiddenSlides>
  <MMClips>0</MMClips>
  <ScaleCrop>false</ScaleCrop>
  <HeadingPairs>
    <vt:vector size="6" baseType="variant">
      <vt:variant>
        <vt:lpstr>使用字型</vt:lpstr>
      </vt:variant>
      <vt:variant>
        <vt:i4>8</vt:i4>
      </vt:variant>
      <vt:variant>
        <vt:lpstr>佈景主題</vt:lpstr>
      </vt:variant>
      <vt:variant>
        <vt:i4>1</vt:i4>
      </vt:variant>
      <vt:variant>
        <vt:lpstr>投影片標題</vt:lpstr>
      </vt:variant>
      <vt:variant>
        <vt:i4>31</vt:i4>
      </vt:variant>
    </vt:vector>
  </HeadingPairs>
  <TitlesOfParts>
    <vt:vector size="40" baseType="lpstr">
      <vt:lpstr>華康流隸體</vt:lpstr>
      <vt:lpstr>華康粗黑體(P)</vt:lpstr>
      <vt:lpstr>華康細圓體</vt:lpstr>
      <vt:lpstr>PMingLiU</vt:lpstr>
      <vt:lpstr>標楷體</vt:lpstr>
      <vt:lpstr>Arial</vt:lpstr>
      <vt:lpstr>Calibri</vt:lpstr>
      <vt:lpstr>Times New Roman</vt:lpstr>
      <vt:lpstr>熱氣球設計簡報範本</vt:lpstr>
      <vt:lpstr>PowerPoint 簡報</vt:lpstr>
      <vt:lpstr>縮短修業年限實施方式</vt:lpstr>
      <vt:lpstr>一、全部學科（學習領域）跳級</vt:lpstr>
      <vt:lpstr>二、部分學科（學習領域）跳級</vt:lpstr>
      <vt:lpstr>三、部分或全部學習領域(科目)免修 </vt:lpstr>
      <vt:lpstr>四、部分或全部學習領域 (科目)加速 </vt:lpstr>
      <vt:lpstr>縮短修業年限學生畢業總成績計算方式</vt:lpstr>
      <vt:lpstr>縮短修業年限之限制</vt:lpstr>
      <vt:lpstr>報名應繳資料</vt:lpstr>
      <vt:lpstr>PowerPoint 簡報</vt:lpstr>
      <vt:lpstr>初選（團體智力評量）</vt:lpstr>
      <vt:lpstr>鑑定方式： 團體智力評量（初選）</vt:lpstr>
      <vt:lpstr>PowerPoint 簡報</vt:lpstr>
      <vt:lpstr>PowerPoint 簡報</vt:lpstr>
      <vt:lpstr>PowerPoint 簡報</vt:lpstr>
      <vt:lpstr>初選～注意事項</vt:lpstr>
      <vt:lpstr>初選～注意事項</vt:lpstr>
      <vt:lpstr>複選（學科成就測驗）</vt:lpstr>
      <vt:lpstr>複選(學科成就測驗)考試科目</vt:lpstr>
      <vt:lpstr>鑑定方式： 學科成就測驗（複選）</vt:lpstr>
      <vt:lpstr>鑑定方式： 學科成就測驗（複選）</vt:lpstr>
      <vt:lpstr>擬定個別輔導計畫</vt:lpstr>
      <vt:lpstr>PowerPoint 簡報</vt:lpstr>
      <vt:lpstr>PowerPoint 簡報</vt:lpstr>
      <vt:lpstr>注意事項</vt:lpstr>
      <vt:lpstr>注意事項</vt:lpstr>
      <vt:lpstr>PowerPoint 簡報</vt:lpstr>
      <vt:lpstr>相關資源</vt:lpstr>
      <vt:lpstr>相關資源</vt:lpstr>
      <vt:lpstr>諮詢專線</vt:lpstr>
      <vt:lpstr>PowerPoint 簡報</vt:lpstr>
    </vt:vector>
  </TitlesOfParts>
  <Company>YMPS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ADM</dc:creator>
  <cp:lastModifiedBy>user</cp:lastModifiedBy>
  <cp:revision>309</cp:revision>
  <cp:lastPrinted>2017-12-15T10:24:23Z</cp:lastPrinted>
  <dcterms:created xsi:type="dcterms:W3CDTF">2010-12-02T08:08:24Z</dcterms:created>
  <dcterms:modified xsi:type="dcterms:W3CDTF">2025-12-11T03:23:04Z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TC011270911028</vt:lpwstr>
  </property>
</Properties>
</file>